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mp4"/>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663" r:id="rId4"/>
    <p:sldMasterId id="2147484677" r:id="rId5"/>
    <p:sldMasterId id="2147484679" r:id="rId6"/>
    <p:sldMasterId id="2147484685" r:id="rId7"/>
    <p:sldMasterId id="2147484688" r:id="rId8"/>
    <p:sldMasterId id="2147484690" r:id="rId9"/>
    <p:sldMasterId id="2147484692" r:id="rId10"/>
  </p:sldMasterIdLst>
  <p:notesMasterIdLst>
    <p:notesMasterId r:id="rId35"/>
  </p:notesMasterIdLst>
  <p:handoutMasterIdLst>
    <p:handoutMasterId r:id="rId36"/>
  </p:handoutMasterIdLst>
  <p:sldIdLst>
    <p:sldId id="673" r:id="rId11"/>
    <p:sldId id="625" r:id="rId12"/>
    <p:sldId id="679" r:id="rId13"/>
    <p:sldId id="652" r:id="rId14"/>
    <p:sldId id="653" r:id="rId15"/>
    <p:sldId id="656" r:id="rId16"/>
    <p:sldId id="657" r:id="rId17"/>
    <p:sldId id="672" r:id="rId18"/>
    <p:sldId id="641" r:id="rId19"/>
    <p:sldId id="628" r:id="rId20"/>
    <p:sldId id="629" r:id="rId21"/>
    <p:sldId id="671" r:id="rId22"/>
    <p:sldId id="670" r:id="rId23"/>
    <p:sldId id="660" r:id="rId24"/>
    <p:sldId id="659" r:id="rId25"/>
    <p:sldId id="661" r:id="rId26"/>
    <p:sldId id="662" r:id="rId27"/>
    <p:sldId id="658" r:id="rId28"/>
    <p:sldId id="649" r:id="rId29"/>
    <p:sldId id="663" r:id="rId30"/>
    <p:sldId id="674" r:id="rId31"/>
    <p:sldId id="676" r:id="rId32"/>
    <p:sldId id="678" r:id="rId33"/>
    <p:sldId id="677" r:id="rId34"/>
  </p:sldIdLst>
  <p:sldSz cx="12192000" cy="6858000"/>
  <p:notesSz cx="7010400" cy="9296400"/>
  <p:defaultTextStyle>
    <a:defPPr>
      <a:defRPr lang="en-US"/>
    </a:defPPr>
    <a:lvl1pPr algn="l"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894" userDrawn="1">
          <p15:clr>
            <a:srgbClr val="A4A3A4"/>
          </p15:clr>
        </p15:guide>
        <p15:guide id="2" pos="752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2270"/>
    <a:srgbClr val="151C77"/>
    <a:srgbClr val="99CCFF"/>
    <a:srgbClr val="004C00"/>
    <a:srgbClr val="14747E"/>
    <a:srgbClr val="188894"/>
    <a:srgbClr val="1CA2B0"/>
    <a:srgbClr val="006600"/>
    <a:srgbClr val="40055B"/>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010" autoAdjust="0"/>
    <p:restoredTop sz="94958" autoAdjust="0"/>
  </p:normalViewPr>
  <p:slideViewPr>
    <p:cSldViewPr snapToGrid="0">
      <p:cViewPr varScale="1">
        <p:scale>
          <a:sx n="97" d="100"/>
          <a:sy n="97" d="100"/>
        </p:scale>
        <p:origin x="906" y="90"/>
      </p:cViewPr>
      <p:guideLst>
        <p:guide orient="horz" pos="894"/>
        <p:guide pos="7520"/>
      </p:guideLst>
    </p:cSldViewPr>
  </p:slideViewPr>
  <p:outlineViewPr>
    <p:cViewPr>
      <p:scale>
        <a:sx n="33" d="100"/>
        <a:sy n="33" d="100"/>
      </p:scale>
      <p:origin x="0" y="0"/>
    </p:cViewPr>
    <p:sldLst>
      <p:sld r:id="rId1" collapse="1"/>
      <p:sld r:id="rId2" collapse="1"/>
    </p:sldLst>
  </p:outlineViewPr>
  <p:notesTextViewPr>
    <p:cViewPr>
      <p:scale>
        <a:sx n="3" d="2"/>
        <a:sy n="3" d="2"/>
      </p:scale>
      <p:origin x="0" y="0"/>
    </p:cViewPr>
  </p:notesTextViewPr>
  <p:sorterViewPr>
    <p:cViewPr>
      <p:scale>
        <a:sx n="100" d="100"/>
        <a:sy n="100" d="100"/>
      </p:scale>
      <p:origin x="0" y="0"/>
    </p:cViewPr>
  </p:sorterViewPr>
  <p:notesViewPr>
    <p:cSldViewPr snapToGrid="0">
      <p:cViewPr>
        <p:scale>
          <a:sx n="50" d="100"/>
          <a:sy n="50" d="100"/>
        </p:scale>
        <p:origin x="3456" y="518"/>
      </p:cViewPr>
      <p:guideLst>
        <p:guide orient="horz" pos="2928"/>
        <p:guide pos="2208"/>
      </p:guideLst>
    </p:cSldViewPr>
  </p:notesViewPr>
  <p:gridSpacing cx="75895" cy="75895"/>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1" y="0"/>
            <a:ext cx="3038475" cy="460375"/>
          </a:xfrm>
          <a:prstGeom prst="rect">
            <a:avLst/>
          </a:prstGeom>
          <a:noFill/>
          <a:ln w="12700">
            <a:noFill/>
            <a:miter lim="800000"/>
            <a:headEnd/>
            <a:tailEnd/>
          </a:ln>
          <a:effectLst/>
        </p:spPr>
        <p:txBody>
          <a:bodyPr vert="horz" wrap="square" lIns="92638" tIns="46317" rIns="92638" bIns="46317" numCol="1" anchor="t" anchorCtr="0" compatLnSpc="1">
            <a:prstTxWarp prst="textNoShape">
              <a:avLst/>
            </a:prstTxWarp>
          </a:bodyPr>
          <a:lstStyle>
            <a:lvl1pPr eaLnBrk="0" hangingPunct="0">
              <a:defRPr sz="1200"/>
            </a:lvl1pPr>
          </a:lstStyle>
          <a:p>
            <a:endParaRPr lang="en-US" dirty="0"/>
          </a:p>
        </p:txBody>
      </p:sp>
      <p:sp>
        <p:nvSpPr>
          <p:cNvPr id="82947" name="Rectangle 3"/>
          <p:cNvSpPr>
            <a:spLocks noGrp="1" noChangeArrowheads="1"/>
          </p:cNvSpPr>
          <p:nvPr>
            <p:ph type="dt" sz="quarter" idx="1"/>
          </p:nvPr>
        </p:nvSpPr>
        <p:spPr bwMode="auto">
          <a:xfrm>
            <a:off x="3971926" y="0"/>
            <a:ext cx="3038475" cy="460375"/>
          </a:xfrm>
          <a:prstGeom prst="rect">
            <a:avLst/>
          </a:prstGeom>
          <a:noFill/>
          <a:ln w="12700">
            <a:noFill/>
            <a:miter lim="800000"/>
            <a:headEnd/>
            <a:tailEnd/>
          </a:ln>
          <a:effectLst/>
        </p:spPr>
        <p:txBody>
          <a:bodyPr vert="horz" wrap="square" lIns="92638" tIns="46317" rIns="92638" bIns="46317" numCol="1" anchor="t" anchorCtr="0" compatLnSpc="1">
            <a:prstTxWarp prst="textNoShape">
              <a:avLst/>
            </a:prstTxWarp>
          </a:bodyPr>
          <a:lstStyle>
            <a:lvl1pPr algn="r" eaLnBrk="0" hangingPunct="0">
              <a:defRPr sz="1200"/>
            </a:lvl1pPr>
          </a:lstStyle>
          <a:p>
            <a:endParaRPr lang="en-US" dirty="0"/>
          </a:p>
        </p:txBody>
      </p:sp>
      <p:sp>
        <p:nvSpPr>
          <p:cNvPr id="82948" name="Rectangle 4"/>
          <p:cNvSpPr>
            <a:spLocks noGrp="1" noChangeArrowheads="1"/>
          </p:cNvSpPr>
          <p:nvPr>
            <p:ph type="ftr" sz="quarter" idx="2"/>
          </p:nvPr>
        </p:nvSpPr>
        <p:spPr bwMode="auto">
          <a:xfrm>
            <a:off x="1" y="8823325"/>
            <a:ext cx="3038475" cy="460375"/>
          </a:xfrm>
          <a:prstGeom prst="rect">
            <a:avLst/>
          </a:prstGeom>
          <a:noFill/>
          <a:ln w="12700">
            <a:noFill/>
            <a:miter lim="800000"/>
            <a:headEnd/>
            <a:tailEnd/>
          </a:ln>
          <a:effectLst/>
        </p:spPr>
        <p:txBody>
          <a:bodyPr vert="horz" wrap="square" lIns="92638" tIns="46317" rIns="92638" bIns="46317" numCol="1" anchor="b" anchorCtr="0" compatLnSpc="1">
            <a:prstTxWarp prst="textNoShape">
              <a:avLst/>
            </a:prstTxWarp>
          </a:bodyPr>
          <a:lstStyle>
            <a:lvl1pPr eaLnBrk="0" hangingPunct="0">
              <a:defRPr sz="1200"/>
            </a:lvl1pPr>
          </a:lstStyle>
          <a:p>
            <a:endParaRPr lang="en-US" dirty="0"/>
          </a:p>
        </p:txBody>
      </p:sp>
      <p:sp>
        <p:nvSpPr>
          <p:cNvPr id="82949" name="Rectangle 5"/>
          <p:cNvSpPr>
            <a:spLocks noGrp="1" noChangeArrowheads="1"/>
          </p:cNvSpPr>
          <p:nvPr>
            <p:ph type="sldNum" sz="quarter" idx="3"/>
          </p:nvPr>
        </p:nvSpPr>
        <p:spPr bwMode="auto">
          <a:xfrm>
            <a:off x="3971926" y="8823325"/>
            <a:ext cx="3038475" cy="460375"/>
          </a:xfrm>
          <a:prstGeom prst="rect">
            <a:avLst/>
          </a:prstGeom>
          <a:noFill/>
          <a:ln w="12700">
            <a:noFill/>
            <a:miter lim="800000"/>
            <a:headEnd/>
            <a:tailEnd/>
          </a:ln>
          <a:effectLst/>
        </p:spPr>
        <p:txBody>
          <a:bodyPr vert="horz" wrap="square" lIns="92638" tIns="46317" rIns="92638" bIns="46317" numCol="1" anchor="b" anchorCtr="0" compatLnSpc="1">
            <a:prstTxWarp prst="textNoShape">
              <a:avLst/>
            </a:prstTxWarp>
          </a:bodyPr>
          <a:lstStyle>
            <a:lvl1pPr algn="r" eaLnBrk="0" hangingPunct="0">
              <a:defRPr sz="1200"/>
            </a:lvl1pPr>
          </a:lstStyle>
          <a:p>
            <a:fld id="{EA08F208-309A-4D9A-82AF-E03D6ACF71F0}" type="slidenum">
              <a:rPr lang="en-US"/>
              <a:pPr/>
              <a:t>‹#›</a:t>
            </a:fld>
            <a:endParaRPr lang="en-US" dirty="0"/>
          </a:p>
        </p:txBody>
      </p:sp>
    </p:spTree>
    <p:extLst>
      <p:ext uri="{BB962C8B-B14F-4D97-AF65-F5344CB8AC3E}">
        <p14:creationId xmlns:p14="http://schemas.microsoft.com/office/powerpoint/2010/main" val="9658873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1" y="0"/>
            <a:ext cx="3038475" cy="465138"/>
          </a:xfrm>
          <a:prstGeom prst="rect">
            <a:avLst/>
          </a:prstGeom>
          <a:noFill/>
          <a:ln w="9525">
            <a:noFill/>
            <a:miter lim="800000"/>
            <a:headEnd/>
            <a:tailEnd/>
          </a:ln>
          <a:effectLst/>
        </p:spPr>
        <p:txBody>
          <a:bodyPr vert="horz" wrap="square" lIns="92638" tIns="46317" rIns="92638" bIns="46317" numCol="1" anchor="t" anchorCtr="0" compatLnSpc="1">
            <a:prstTxWarp prst="textNoShape">
              <a:avLst/>
            </a:prstTxWarp>
          </a:bodyPr>
          <a:lstStyle>
            <a:lvl1pPr eaLnBrk="0" hangingPunct="0">
              <a:defRPr sz="1200"/>
            </a:lvl1pPr>
          </a:lstStyle>
          <a:p>
            <a:endParaRPr lang="en-US" dirty="0"/>
          </a:p>
        </p:txBody>
      </p:sp>
      <p:sp>
        <p:nvSpPr>
          <p:cNvPr id="39939" name="Rectangle 3"/>
          <p:cNvSpPr>
            <a:spLocks noGrp="1" noChangeArrowheads="1"/>
          </p:cNvSpPr>
          <p:nvPr>
            <p:ph type="dt" idx="1"/>
          </p:nvPr>
        </p:nvSpPr>
        <p:spPr bwMode="auto">
          <a:xfrm>
            <a:off x="3971926" y="0"/>
            <a:ext cx="3038475" cy="465138"/>
          </a:xfrm>
          <a:prstGeom prst="rect">
            <a:avLst/>
          </a:prstGeom>
          <a:noFill/>
          <a:ln w="9525">
            <a:noFill/>
            <a:miter lim="800000"/>
            <a:headEnd/>
            <a:tailEnd/>
          </a:ln>
          <a:effectLst/>
        </p:spPr>
        <p:txBody>
          <a:bodyPr vert="horz" wrap="square" lIns="92638" tIns="46317" rIns="92638" bIns="46317" numCol="1" anchor="t" anchorCtr="0" compatLnSpc="1">
            <a:prstTxWarp prst="textNoShape">
              <a:avLst/>
            </a:prstTxWarp>
          </a:bodyPr>
          <a:lstStyle>
            <a:lvl1pPr algn="r" eaLnBrk="0" hangingPunct="0">
              <a:defRPr sz="1200"/>
            </a:lvl1pPr>
          </a:lstStyle>
          <a:p>
            <a:endParaRPr lang="en-US" dirty="0"/>
          </a:p>
        </p:txBody>
      </p:sp>
      <p:sp>
        <p:nvSpPr>
          <p:cNvPr id="24580"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935038" y="4416426"/>
            <a:ext cx="5140325" cy="4183063"/>
          </a:xfrm>
          <a:prstGeom prst="rect">
            <a:avLst/>
          </a:prstGeom>
          <a:noFill/>
          <a:ln w="9525">
            <a:noFill/>
            <a:miter lim="800000"/>
            <a:headEnd/>
            <a:tailEnd/>
          </a:ln>
          <a:effectLst/>
        </p:spPr>
        <p:txBody>
          <a:bodyPr vert="horz" wrap="square" lIns="92638" tIns="46317" rIns="92638" bIns="4631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9942" name="Rectangle 6"/>
          <p:cNvSpPr>
            <a:spLocks noGrp="1" noChangeArrowheads="1"/>
          </p:cNvSpPr>
          <p:nvPr>
            <p:ph type="ftr" sz="quarter" idx="4"/>
          </p:nvPr>
        </p:nvSpPr>
        <p:spPr bwMode="auto">
          <a:xfrm>
            <a:off x="1" y="8831264"/>
            <a:ext cx="3038475" cy="465137"/>
          </a:xfrm>
          <a:prstGeom prst="rect">
            <a:avLst/>
          </a:prstGeom>
          <a:noFill/>
          <a:ln w="9525">
            <a:noFill/>
            <a:miter lim="800000"/>
            <a:headEnd/>
            <a:tailEnd/>
          </a:ln>
          <a:effectLst/>
        </p:spPr>
        <p:txBody>
          <a:bodyPr vert="horz" wrap="square" lIns="92638" tIns="46317" rIns="92638" bIns="46317" numCol="1" anchor="b" anchorCtr="0" compatLnSpc="1">
            <a:prstTxWarp prst="textNoShape">
              <a:avLst/>
            </a:prstTxWarp>
          </a:bodyPr>
          <a:lstStyle>
            <a:lvl1pPr eaLnBrk="0" hangingPunct="0">
              <a:defRPr sz="1200"/>
            </a:lvl1pPr>
          </a:lstStyle>
          <a:p>
            <a:endParaRPr lang="en-US" dirty="0"/>
          </a:p>
        </p:txBody>
      </p:sp>
      <p:sp>
        <p:nvSpPr>
          <p:cNvPr id="39943" name="Rectangle 7"/>
          <p:cNvSpPr>
            <a:spLocks noGrp="1" noChangeArrowheads="1"/>
          </p:cNvSpPr>
          <p:nvPr>
            <p:ph type="sldNum" sz="quarter" idx="5"/>
          </p:nvPr>
        </p:nvSpPr>
        <p:spPr bwMode="auto">
          <a:xfrm>
            <a:off x="3971926" y="8831264"/>
            <a:ext cx="3038475" cy="465137"/>
          </a:xfrm>
          <a:prstGeom prst="rect">
            <a:avLst/>
          </a:prstGeom>
          <a:noFill/>
          <a:ln w="9525">
            <a:noFill/>
            <a:miter lim="800000"/>
            <a:headEnd/>
            <a:tailEnd/>
          </a:ln>
          <a:effectLst/>
        </p:spPr>
        <p:txBody>
          <a:bodyPr vert="horz" wrap="square" lIns="92638" tIns="46317" rIns="92638" bIns="46317" numCol="1" anchor="b" anchorCtr="0" compatLnSpc="1">
            <a:prstTxWarp prst="textNoShape">
              <a:avLst/>
            </a:prstTxWarp>
          </a:bodyPr>
          <a:lstStyle>
            <a:lvl1pPr algn="r" eaLnBrk="0" hangingPunct="0">
              <a:defRPr sz="1200"/>
            </a:lvl1pPr>
          </a:lstStyle>
          <a:p>
            <a:fld id="{5D00C90A-46E3-4F6E-95A0-391D41793F45}" type="slidenum">
              <a:rPr lang="en-US"/>
              <a:pPr/>
              <a:t>‹#›</a:t>
            </a:fld>
            <a:endParaRPr lang="en-US" dirty="0"/>
          </a:p>
        </p:txBody>
      </p:sp>
    </p:spTree>
    <p:extLst>
      <p:ext uri="{BB962C8B-B14F-4D97-AF65-F5344CB8AC3E}">
        <p14:creationId xmlns:p14="http://schemas.microsoft.com/office/powerpoint/2010/main" val="281490839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2BF19F6-CA99-4C38-992A-4CF85A276531}" type="slidenum">
              <a:rPr lang="en-US" altLang="en-US" smtClean="0"/>
              <a:pPr>
                <a:defRPr/>
              </a:pPr>
              <a:t>1</a:t>
            </a:fld>
            <a:endParaRPr lang="en-US" altLang="en-US"/>
          </a:p>
        </p:txBody>
      </p:sp>
    </p:spTree>
    <p:extLst>
      <p:ext uri="{BB962C8B-B14F-4D97-AF65-F5344CB8AC3E}">
        <p14:creationId xmlns:p14="http://schemas.microsoft.com/office/powerpoint/2010/main" val="1582532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BB694ACA-53EF-4477-A9E5-3711B048A69B}" type="slidenum">
              <a:rPr lang="en-US" smtClean="0">
                <a:solidFill>
                  <a:prstClr val="black"/>
                </a:solidFill>
              </a:rPr>
              <a:pPr/>
              <a:t>11</a:t>
            </a:fld>
            <a:endParaRPr lang="en-US" dirty="0" smtClean="0">
              <a:solidFill>
                <a:prstClr val="black"/>
              </a:solidFill>
            </a:endParaRPr>
          </a:p>
        </p:txBody>
      </p:sp>
      <p:sp>
        <p:nvSpPr>
          <p:cNvPr id="22531" name="Rectangle 2"/>
          <p:cNvSpPr>
            <a:spLocks noGrp="1" noRot="1" noChangeAspect="1" noChangeArrowheads="1" noTextEdit="1"/>
          </p:cNvSpPr>
          <p:nvPr>
            <p:ph type="sldImg"/>
          </p:nvPr>
        </p:nvSpPr>
        <p:spPr>
          <a:xfrm>
            <a:off x="384175" y="677863"/>
            <a:ext cx="6197600" cy="3486150"/>
          </a:xfrm>
          <a:ln/>
        </p:spPr>
      </p:sp>
      <p:sp>
        <p:nvSpPr>
          <p:cNvPr id="22532" name="Rectangle 3"/>
          <p:cNvSpPr>
            <a:spLocks noGrp="1" noChangeArrowheads="1"/>
          </p:cNvSpPr>
          <p:nvPr>
            <p:ph type="body" idx="1"/>
          </p:nvPr>
        </p:nvSpPr>
        <p:spPr>
          <a:xfrm>
            <a:off x="923929" y="4389438"/>
            <a:ext cx="5111750" cy="4229100"/>
          </a:xfrm>
          <a:noFill/>
          <a:ln/>
        </p:spPr>
        <p:txBody>
          <a:bodyPr/>
          <a:lstStyle/>
          <a:p>
            <a:pPr eaLnBrk="1" hangingPunct="1"/>
            <a:endParaRPr lang="en-US" sz="1000" dirty="0" smtClean="0"/>
          </a:p>
        </p:txBody>
      </p:sp>
    </p:spTree>
    <p:extLst>
      <p:ext uri="{BB962C8B-B14F-4D97-AF65-F5344CB8AC3E}">
        <p14:creationId xmlns:p14="http://schemas.microsoft.com/office/powerpoint/2010/main" val="1193600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DFT-Depot Field Team- repairs</a:t>
            </a:r>
            <a:r>
              <a:rPr lang="en-US" baseline="0" dirty="0" smtClean="0"/>
              <a:t> conducted in the field by TDY personnel from Hill.</a:t>
            </a:r>
          </a:p>
          <a:p>
            <a:r>
              <a:rPr lang="en-US" baseline="0" dirty="0" smtClean="0"/>
              <a:t>ICBM Comp’s – Is total components</a:t>
            </a:r>
          </a:p>
          <a:p>
            <a:r>
              <a:rPr lang="en-US" baseline="0" dirty="0" smtClean="0"/>
              <a:t>DFT= Depot Field Team</a:t>
            </a:r>
          </a:p>
          <a:p>
            <a:endParaRPr lang="en-US" baseline="0" dirty="0" smtClean="0"/>
          </a:p>
          <a:p>
            <a:pPr>
              <a:buFont typeface="Arial" charset="0"/>
              <a:buChar char="•"/>
            </a:pPr>
            <a:r>
              <a:rPr lang="en-US" baseline="0" dirty="0" smtClean="0"/>
              <a:t>7</a:t>
            </a:r>
            <a:r>
              <a:rPr lang="en-US" baseline="30000" dirty="0" smtClean="0"/>
              <a:t>th</a:t>
            </a:r>
            <a:r>
              <a:rPr lang="en-US" baseline="0" dirty="0" smtClean="0"/>
              <a:t> Largest employer in the state of Utah</a:t>
            </a:r>
          </a:p>
          <a:p>
            <a:pPr lvl="1">
              <a:buFont typeface="Arial" charset="0"/>
              <a:buChar char="•"/>
            </a:pPr>
            <a:r>
              <a:rPr lang="en-US" baseline="0" dirty="0" smtClean="0"/>
              <a:t>We would rank 954</a:t>
            </a:r>
            <a:r>
              <a:rPr lang="en-US" baseline="30000" dirty="0" smtClean="0"/>
              <a:t>th</a:t>
            </a:r>
            <a:r>
              <a:rPr lang="en-US" baseline="0" dirty="0" smtClean="0"/>
              <a:t> in terms of budget for all companies in the US.</a:t>
            </a:r>
          </a:p>
          <a:p>
            <a:endParaRPr lang="en-US" dirty="0" smtClean="0"/>
          </a:p>
          <a:p>
            <a:endParaRPr lang="en-US" dirty="0" smtClean="0"/>
          </a:p>
          <a:p>
            <a:r>
              <a:rPr lang="en-US" sz="1200" dirty="0" smtClean="0"/>
              <a:t>	</a:t>
            </a:r>
            <a:endParaRPr lang="en-US" dirty="0"/>
          </a:p>
        </p:txBody>
      </p:sp>
      <p:sp>
        <p:nvSpPr>
          <p:cNvPr id="4" name="Slide Number Placeholder 3"/>
          <p:cNvSpPr>
            <a:spLocks noGrp="1"/>
          </p:cNvSpPr>
          <p:nvPr>
            <p:ph type="sldNum" sz="quarter" idx="10"/>
          </p:nvPr>
        </p:nvSpPr>
        <p:spPr/>
        <p:txBody>
          <a:bodyPr/>
          <a:lstStyle/>
          <a:p>
            <a:pPr>
              <a:defRPr/>
            </a:pPr>
            <a:fld id="{C14E9B1D-A8DC-405C-BB21-4F4DD4709617}"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4186204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55000" lnSpcReduction="20000"/>
          </a:bodyPr>
          <a:lstStyle/>
          <a:p>
            <a:pPr eaLnBrk="1" hangingPunct="1"/>
            <a:r>
              <a:rPr lang="en-US" dirty="0" smtClean="0"/>
              <a:t>AMARG aka “The Boneyard”  … A national-level air power reservoir</a:t>
            </a:r>
          </a:p>
          <a:p>
            <a:pPr eaLnBrk="1" hangingPunct="1"/>
            <a:r>
              <a:rPr lang="en-US" dirty="0" smtClean="0"/>
              <a:t>Storage and Preservation</a:t>
            </a:r>
          </a:p>
          <a:p>
            <a:pPr eaLnBrk="1" hangingPunct="1"/>
            <a:r>
              <a:rPr lang="en-US" dirty="0" smtClean="0"/>
              <a:t>-</a:t>
            </a:r>
            <a:r>
              <a:rPr lang="en-US" baseline="0" dirty="0" smtClean="0"/>
              <a:t> Store roughly 4000 aircraft, 7000 engines, and 517,000 pieces of aircraft tooling on 2600 acres; largest facility of its kind in the world.</a:t>
            </a:r>
            <a:endParaRPr lang="en-US" dirty="0" smtClean="0"/>
          </a:p>
          <a:p>
            <a:pPr eaLnBrk="1" hangingPunct="1"/>
            <a:endParaRPr lang="en-US" dirty="0" smtClean="0"/>
          </a:p>
          <a:p>
            <a:pPr eaLnBrk="1" hangingPunct="1"/>
            <a:r>
              <a:rPr lang="en-US" dirty="0" smtClean="0"/>
              <a:t>Depot Level Maintenance overflow</a:t>
            </a:r>
          </a:p>
          <a:p>
            <a:pPr marL="171450" indent="-171450" eaLnBrk="1" hangingPunct="1">
              <a:buFontTx/>
              <a:buChar char="-"/>
            </a:pPr>
            <a:r>
              <a:rPr lang="en-US" baseline="0" dirty="0" smtClean="0"/>
              <a:t>C-130 Outer wings</a:t>
            </a:r>
          </a:p>
          <a:p>
            <a:pPr marL="171450" indent="-171450" eaLnBrk="1" hangingPunct="1">
              <a:buFontTx/>
              <a:buChar char="-"/>
            </a:pPr>
            <a:r>
              <a:rPr lang="en-US" baseline="0" dirty="0" smtClean="0"/>
              <a:t>A-10 ARC-210 and LARS V-12 Desert Speed Line Mods</a:t>
            </a:r>
            <a:endParaRPr lang="en-US" dirty="0" smtClean="0"/>
          </a:p>
          <a:p>
            <a:pPr eaLnBrk="1" hangingPunct="1"/>
            <a:r>
              <a:rPr lang="en-US" dirty="0" smtClean="0"/>
              <a:t> </a:t>
            </a:r>
          </a:p>
          <a:p>
            <a:pPr eaLnBrk="1" hangingPunct="1"/>
            <a:r>
              <a:rPr lang="en-US" dirty="0" smtClean="0"/>
              <a:t>Regeneration</a:t>
            </a:r>
          </a:p>
          <a:p>
            <a:pPr eaLnBrk="1" hangingPunct="1"/>
            <a:r>
              <a:rPr lang="en-US" dirty="0" smtClean="0"/>
              <a:t>-F-16s as aerial targets</a:t>
            </a:r>
          </a:p>
          <a:p>
            <a:pPr eaLnBrk="1" hangingPunct="1"/>
            <a:r>
              <a:rPr lang="en-US" dirty="0" smtClean="0"/>
              <a:t>- KC-130T</a:t>
            </a:r>
            <a:r>
              <a:rPr lang="en-US" baseline="0" dirty="0" smtClean="0"/>
              <a:t> for FMS</a:t>
            </a:r>
          </a:p>
          <a:p>
            <a:pPr marL="0" indent="0" eaLnBrk="1" hangingPunct="1">
              <a:buFontTx/>
              <a:buNone/>
            </a:pPr>
            <a:r>
              <a:rPr lang="en-US" baseline="0" dirty="0" smtClean="0"/>
              <a:t>- C-27s for Coast Guard</a:t>
            </a:r>
          </a:p>
          <a:p>
            <a:pPr marL="0" indent="0" eaLnBrk="1" hangingPunct="1">
              <a:buFontTx/>
              <a:buNone/>
            </a:pPr>
            <a:r>
              <a:rPr lang="en-US" baseline="0" dirty="0" smtClean="0"/>
              <a:t>- Overland F-18s for Marines, and F-16 for Indonesian Air Force </a:t>
            </a:r>
          </a:p>
          <a:p>
            <a:pPr eaLnBrk="1" hangingPunct="1"/>
            <a:endParaRPr lang="en-US" baseline="0" dirty="0" smtClean="0"/>
          </a:p>
          <a:p>
            <a:pPr eaLnBrk="1" hangingPunct="1"/>
            <a:r>
              <a:rPr lang="en-US" baseline="0" dirty="0" smtClean="0"/>
              <a:t>Parts reclamation</a:t>
            </a:r>
          </a:p>
          <a:p>
            <a:pPr eaLnBrk="1" hangingPunct="1"/>
            <a:r>
              <a:rPr lang="en-US" baseline="0" dirty="0" smtClean="0"/>
              <a:t>- Reclaim average of 8000 parts annually to support DoD warfighter </a:t>
            </a:r>
          </a:p>
          <a:p>
            <a:pPr eaLnBrk="1" hangingPunct="1"/>
            <a:endParaRPr lang="en-US" baseline="0" dirty="0" smtClean="0"/>
          </a:p>
          <a:p>
            <a:pPr eaLnBrk="1" hangingPunct="1"/>
            <a:r>
              <a:rPr lang="en-US" baseline="0" dirty="0" smtClean="0"/>
              <a:t>Disposal</a:t>
            </a:r>
          </a:p>
          <a:p>
            <a:pPr eaLnBrk="1" hangingPunct="1"/>
            <a:r>
              <a:rPr lang="en-US" baseline="0" dirty="0" smtClean="0"/>
              <a:t>- Dispose of roughly 300 aircraft/engines annually (F-4s, A-6s, OH-58 obsolete weapon systems topped the list most recently</a:t>
            </a:r>
          </a:p>
          <a:p>
            <a:pPr eaLnBrk="1" hangingPunct="1"/>
            <a:endParaRPr lang="en-US" baseline="0" dirty="0" smtClean="0"/>
          </a:p>
          <a:p>
            <a:pPr eaLnBrk="1" hangingPunct="1"/>
            <a:r>
              <a:rPr lang="en-US" baseline="0" dirty="0" smtClean="0"/>
              <a:t>Efficiency Initiatives</a:t>
            </a:r>
          </a:p>
          <a:p>
            <a:pPr marL="171450" indent="-171450" eaLnBrk="1" hangingPunct="1">
              <a:buFontTx/>
              <a:buChar char="-"/>
            </a:pPr>
            <a:r>
              <a:rPr lang="en-US" baseline="0" dirty="0" smtClean="0"/>
              <a:t>Ceramic roof coatings “keep facilities 25 to 35 degrees cooler just by reflecting heat</a:t>
            </a:r>
          </a:p>
          <a:p>
            <a:pPr marL="171450" indent="-171450" eaLnBrk="1" hangingPunct="1">
              <a:buFontTx/>
              <a:buChar char="-"/>
            </a:pPr>
            <a:r>
              <a:rPr lang="en-US" baseline="0" dirty="0" smtClean="0"/>
              <a:t>LED lighting, 35% less energy usage with 25% brighter light than conventional lighting</a:t>
            </a:r>
          </a:p>
          <a:p>
            <a:pPr marL="171450" indent="-171450" eaLnBrk="1" hangingPunct="1">
              <a:buFontTx/>
              <a:buChar char="-"/>
            </a:pPr>
            <a:r>
              <a:rPr lang="en-US" baseline="0" dirty="0" smtClean="0"/>
              <a:t>Micro-turbine remote power (Shelter and Oasis), run quite, use natural gas, total off the grid remote power capability</a:t>
            </a:r>
          </a:p>
          <a:p>
            <a:pPr marL="671513" lvl="1" indent="-169863"/>
            <a:endParaRPr lang="en-US" sz="2400" dirty="0" smtClean="0">
              <a:latin typeface="Arial" pitchFamily="34" charset="0"/>
              <a:cs typeface="Arial" pitchFamily="34" charset="0"/>
            </a:endParaRPr>
          </a:p>
          <a:p>
            <a:pPr marL="169863" indent="-169863"/>
            <a:r>
              <a:rPr lang="en-US" dirty="0" smtClean="0"/>
              <a:t> MILCON projects</a:t>
            </a:r>
          </a:p>
          <a:p>
            <a:pPr marL="169863" indent="-169863"/>
            <a:r>
              <a:rPr lang="en-US" dirty="0" smtClean="0"/>
              <a:t>-</a:t>
            </a:r>
            <a:r>
              <a:rPr lang="en-US" baseline="0" dirty="0" smtClean="0"/>
              <a:t> </a:t>
            </a:r>
            <a:r>
              <a:rPr lang="en-US" dirty="0" smtClean="0"/>
              <a:t>Alternative Energy Aircraft Hangar commissioned</a:t>
            </a:r>
            <a:r>
              <a:rPr lang="en-US" baseline="0" dirty="0" smtClean="0"/>
              <a:t> 7 Dec 2015; houses F-16 and A-10 production machines</a:t>
            </a:r>
          </a:p>
          <a:p>
            <a:pPr marL="671513" lvl="1" indent="-169863"/>
            <a:endParaRPr lang="en-US" dirty="0" smtClean="0"/>
          </a:p>
          <a:p>
            <a:pPr marL="671513" lvl="1" indent="-169863"/>
            <a:endParaRPr lang="en-US" dirty="0" smtClean="0"/>
          </a:p>
          <a:p>
            <a:pPr marL="169863" indent="-169863"/>
            <a:r>
              <a:rPr lang="en-US" dirty="0" smtClean="0"/>
              <a:t> Squadron Consolidation</a:t>
            </a:r>
          </a:p>
          <a:p>
            <a:pPr marL="671513" lvl="1" indent="-169863"/>
            <a:r>
              <a:rPr lang="en-US" dirty="0" smtClean="0"/>
              <a:t> Consolidate Commodities Reclamation &amp; Storage &amp; Disposal squadrons</a:t>
            </a:r>
          </a:p>
          <a:p>
            <a:pPr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14E9B1D-A8DC-405C-BB21-4F4DD4709617}" type="slidenum">
              <a:rPr lang="en-US" smtClean="0">
                <a:solidFill>
                  <a:srgbClr val="000000"/>
                </a:solidFill>
              </a:rPr>
              <a:pPr>
                <a:defRPr/>
              </a:pPr>
              <a:t>14</a:t>
            </a:fld>
            <a:endParaRPr lang="en-US">
              <a:solidFill>
                <a:srgbClr val="000000"/>
              </a:solidFill>
            </a:endParaRPr>
          </a:p>
        </p:txBody>
      </p:sp>
    </p:spTree>
    <p:extLst>
      <p:ext uri="{BB962C8B-B14F-4D97-AF65-F5344CB8AC3E}">
        <p14:creationId xmlns:p14="http://schemas.microsoft.com/office/powerpoint/2010/main" val="393510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Autofit/>
          </a:bodyPr>
          <a:lstStyle/>
          <a:p>
            <a:pPr>
              <a:buFontTx/>
              <a:buChar char="-"/>
            </a:pPr>
            <a:r>
              <a:rPr lang="en-US" sz="1000" baseline="0" dirty="0" smtClean="0"/>
              <a:t>  AMXG is what you typically think of workload in a depot.  They inspect and modernize aircraft.  They also oversee the mechanics responsible for crash recovery for the F-16, A-10, and F-22.</a:t>
            </a:r>
          </a:p>
          <a:p>
            <a:pPr>
              <a:buFontTx/>
              <a:buChar char="-"/>
            </a:pPr>
            <a:r>
              <a:rPr lang="en-US" sz="1000" baseline="0" dirty="0" smtClean="0"/>
              <a:t> Diversified type of aircraft from the older airframes of C-130 and A-10 to the modern F-22 and F-35</a:t>
            </a:r>
          </a:p>
          <a:p>
            <a:pPr>
              <a:buFontTx/>
              <a:buNone/>
            </a:pPr>
            <a:r>
              <a:rPr lang="en-US" sz="1000" baseline="0" dirty="0" smtClean="0"/>
              <a:t>-  Workloads differ from airframe to airframe with the biggest difference is the C-130 to the fighter and attack aircraft </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000" baseline="0" dirty="0" smtClean="0"/>
              <a:t>  C-130 workload packages closely resemble a nose to tail in-depth inspection package</a:t>
            </a:r>
          </a:p>
          <a:p>
            <a:pPr>
              <a:buFontTx/>
              <a:buChar char="-"/>
            </a:pPr>
            <a:r>
              <a:rPr lang="en-US" sz="1000" baseline="0" dirty="0" smtClean="0"/>
              <a:t>   F-22 is mostly corrosion control modifications to address corrosion issues associated with dissimilar metals  </a:t>
            </a:r>
          </a:p>
          <a:p>
            <a:pPr>
              <a:buFontTx/>
              <a:buChar char="-"/>
            </a:pPr>
            <a:r>
              <a:rPr lang="en-US" sz="1000" baseline="0" dirty="0" smtClean="0"/>
              <a:t>  The T-38 workload is at Randolph</a:t>
            </a:r>
          </a:p>
          <a:p>
            <a:pPr>
              <a:buFontTx/>
              <a:buChar char="-"/>
            </a:pPr>
            <a:r>
              <a:rPr lang="en-US" sz="1000" baseline="0" dirty="0" smtClean="0"/>
              <a:t>  Keeping the A-10 airworthy has been a deliberate effort with the mechanics and program office</a:t>
            </a:r>
          </a:p>
          <a:p>
            <a:pPr>
              <a:buFontTx/>
              <a:buNone/>
            </a:pPr>
            <a:r>
              <a:rPr lang="en-US" sz="1000" baseline="0" dirty="0" smtClean="0"/>
              <a:t>-  F-16 has been the steady workload for Hill for many years. </a:t>
            </a:r>
          </a:p>
          <a:p>
            <a:pPr>
              <a:buFontTx/>
              <a:buChar char="-"/>
            </a:pPr>
            <a:r>
              <a:rPr lang="en-US" sz="1000" baseline="0" dirty="0" smtClean="0"/>
              <a:t>  Began the first depot activation site for the F-35</a:t>
            </a:r>
          </a:p>
        </p:txBody>
      </p:sp>
      <p:sp>
        <p:nvSpPr>
          <p:cNvPr id="4" name="Slide Number Placeholder 3"/>
          <p:cNvSpPr>
            <a:spLocks noGrp="1"/>
          </p:cNvSpPr>
          <p:nvPr>
            <p:ph type="sldNum" sz="quarter" idx="10"/>
          </p:nvPr>
        </p:nvSpPr>
        <p:spPr/>
        <p:txBody>
          <a:bodyPr/>
          <a:lstStyle/>
          <a:p>
            <a:pPr>
              <a:defRPr/>
            </a:pPr>
            <a:fld id="{C14E9B1D-A8DC-405C-BB21-4F4DD4709617}" type="slidenum">
              <a:rPr lang="en-US" smtClean="0">
                <a:solidFill>
                  <a:srgbClr val="000000"/>
                </a:solidFill>
              </a:rPr>
              <a:pPr>
                <a:defRPr/>
              </a:pPr>
              <a:t>15</a:t>
            </a:fld>
            <a:endParaRPr lang="en-US">
              <a:solidFill>
                <a:srgbClr val="000000"/>
              </a:solidFill>
            </a:endParaRPr>
          </a:p>
        </p:txBody>
      </p:sp>
    </p:spTree>
    <p:extLst>
      <p:ext uri="{BB962C8B-B14F-4D97-AF65-F5344CB8AC3E}">
        <p14:creationId xmlns:p14="http://schemas.microsoft.com/office/powerpoint/2010/main" val="1842708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pPr>
              <a:defRPr/>
            </a:pPr>
            <a:fld id="{C14E9B1D-A8DC-405C-BB21-4F4DD4709617}" type="slidenum">
              <a:rPr lang="en-US" smtClean="0">
                <a:solidFill>
                  <a:srgbClr val="000000"/>
                </a:solidFill>
              </a:rPr>
              <a:pPr>
                <a:defRPr/>
              </a:pPr>
              <a:t>16</a:t>
            </a:fld>
            <a:endParaRPr lang="en-US">
              <a:solidFill>
                <a:srgbClr val="000000"/>
              </a:solidFill>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092129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pPr>
              <a:defRPr/>
            </a:pPr>
            <a:fld id="{C14E9B1D-A8DC-405C-BB21-4F4DD4709617}" type="slidenum">
              <a:rPr lang="en-US" smtClean="0">
                <a:solidFill>
                  <a:srgbClr val="000000"/>
                </a:solidFill>
              </a:rPr>
              <a:pPr>
                <a:defRPr/>
              </a:pPr>
              <a:t>17</a:t>
            </a:fld>
            <a:endParaRPr lang="en-US">
              <a:solidFill>
                <a:srgbClr val="000000"/>
              </a:solidFill>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321558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92500" lnSpcReduction="20000"/>
          </a:bodyPr>
          <a:lstStyle/>
          <a:p>
            <a:r>
              <a:rPr lang="en-US" dirty="0" smtClean="0"/>
              <a:t>This slide shows some of the missions within the 309th Missile Maintenance Group</a:t>
            </a:r>
          </a:p>
          <a:p>
            <a:endParaRPr lang="en-US" dirty="0" smtClean="0"/>
          </a:p>
          <a:p>
            <a:r>
              <a:rPr lang="en-US" dirty="0" smtClean="0"/>
              <a:t>Clockwise starting</a:t>
            </a:r>
            <a:r>
              <a:rPr lang="en-US" baseline="0" dirty="0" smtClean="0"/>
              <a:t> at top left: </a:t>
            </a:r>
            <a:endParaRPr lang="en-US" dirty="0" smtClean="0"/>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LF PDM</a:t>
            </a:r>
            <a:r>
              <a:rPr lang="en-US" baseline="0" dirty="0" smtClean="0"/>
              <a:t> shows the inside of an operational Minuteman III Launch Facility (LF) undergoing </a:t>
            </a:r>
            <a:r>
              <a:rPr lang="en-US" baseline="0" dirty="0" err="1" smtClean="0"/>
              <a:t>PDM</a:t>
            </a:r>
            <a:r>
              <a:rPr lang="en-US" baseline="0" dirty="0" smtClean="0"/>
              <a:t>.  We also perform </a:t>
            </a:r>
            <a:r>
              <a:rPr lang="en-US" baseline="0" dirty="0" err="1" smtClean="0"/>
              <a:t>PDM</a:t>
            </a:r>
            <a:r>
              <a:rPr lang="en-US" baseline="0" dirty="0" smtClean="0"/>
              <a:t> on operational Launch Control Centers as well as support equipment including Transport/Erectors and Payload Transporters</a:t>
            </a:r>
            <a:endParaRPr lang="en-US" dirty="0" smtClean="0"/>
          </a:p>
          <a:p>
            <a:endParaRPr lang="en-US" baseline="0" dirty="0" smtClean="0"/>
          </a:p>
          <a:p>
            <a:r>
              <a:rPr lang="en-US" dirty="0" smtClean="0"/>
              <a:t>The map of the On-Site Depot Field Teams shows the locations of our</a:t>
            </a:r>
            <a:r>
              <a:rPr lang="en-US" baseline="0" dirty="0" smtClean="0"/>
              <a:t> Geographically Separated Units (</a:t>
            </a:r>
            <a:r>
              <a:rPr lang="en-US" baseline="0" dirty="0" err="1" smtClean="0"/>
              <a:t>GSUs</a:t>
            </a:r>
            <a:r>
              <a:rPr lang="en-US" baseline="0" dirty="0" smtClean="0"/>
              <a:t>) which perform the </a:t>
            </a:r>
            <a:r>
              <a:rPr lang="en-US" baseline="0" dirty="0" err="1" smtClean="0"/>
              <a:t>PDM</a:t>
            </a:r>
            <a:r>
              <a:rPr lang="en-US" baseline="0" dirty="0" smtClean="0"/>
              <a:t> mission at each operational missile wing.</a:t>
            </a:r>
            <a:endParaRPr lang="en-US" dirty="0" smtClean="0"/>
          </a:p>
          <a:p>
            <a:endParaRPr lang="en-US" dirty="0" smtClean="0"/>
          </a:p>
          <a:p>
            <a:r>
              <a:rPr lang="en-US" dirty="0" smtClean="0"/>
              <a:t>Upper right corner is a Missile Transporter (MT) used to transport the 69,000 lbs MMIII downstage to and from the field units</a:t>
            </a:r>
          </a:p>
          <a:p>
            <a:endParaRPr lang="en-US" dirty="0" smtClean="0"/>
          </a:p>
          <a:p>
            <a:r>
              <a:rPr lang="en-US" dirty="0" smtClean="0"/>
              <a:t>The MMIII </a:t>
            </a:r>
            <a:r>
              <a:rPr lang="en-US" dirty="0" err="1" smtClean="0"/>
              <a:t>PDM</a:t>
            </a:r>
            <a:r>
              <a:rPr lang="en-US" dirty="0" smtClean="0"/>
              <a:t> picture</a:t>
            </a:r>
            <a:r>
              <a:rPr lang="en-US" baseline="0" dirty="0" smtClean="0"/>
              <a:t> shows an LGM-30G booster undergoing depot level maintenance in 309 MMXG facilities.  The unit also services the Propulsion System Rocket Engine which serves as the fourth stage of the Minuteman III ICBM</a:t>
            </a:r>
            <a:endParaRPr lang="en-US" dirty="0" smtClean="0"/>
          </a:p>
          <a:p>
            <a:endParaRPr lang="en-US" dirty="0" smtClean="0"/>
          </a:p>
          <a:p>
            <a:r>
              <a:rPr lang="en-US" dirty="0" smtClean="0"/>
              <a:t>Munitions</a:t>
            </a:r>
            <a:r>
              <a:rPr lang="en-US" baseline="0" dirty="0" smtClean="0"/>
              <a:t> Test is a picture of a static fire at the Utah Test and Training Range</a:t>
            </a:r>
            <a:endParaRPr lang="en-US" dirty="0" smtClean="0"/>
          </a:p>
          <a:p>
            <a:endParaRPr lang="en-US" dirty="0" smtClean="0"/>
          </a:p>
          <a:p>
            <a:r>
              <a:rPr lang="en-US" dirty="0" smtClean="0"/>
              <a:t>The lower</a:t>
            </a:r>
            <a:r>
              <a:rPr lang="en-US" baseline="0" dirty="0" smtClean="0"/>
              <a:t> left photo is an AGM-86B Air Launched Cruise Missile (ALCM).  The 309 MMXG performs Service Life Extension on this weapon system as well as </a:t>
            </a:r>
            <a:r>
              <a:rPr lang="en-US" baseline="0" dirty="0" err="1" smtClean="0"/>
              <a:t>PDM</a:t>
            </a:r>
            <a:r>
              <a:rPr lang="en-US" baseline="0" dirty="0" smtClean="0"/>
              <a:t> on support equipment like the MHU-196 Missile Handling Trailer.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14E9B1D-A8DC-405C-BB21-4F4DD4709617}" type="slidenum">
              <a:rPr lang="en-US" smtClean="0">
                <a:solidFill>
                  <a:srgbClr val="000000"/>
                </a:solidFill>
              </a:rPr>
              <a:pPr>
                <a:defRPr/>
              </a:pPr>
              <a:t>18</a:t>
            </a:fld>
            <a:endParaRPr lang="en-US">
              <a:solidFill>
                <a:srgbClr val="000000"/>
              </a:solidFill>
            </a:endParaRPr>
          </a:p>
        </p:txBody>
      </p:sp>
    </p:spTree>
    <p:extLst>
      <p:ext uri="{BB962C8B-B14F-4D97-AF65-F5344CB8AC3E}">
        <p14:creationId xmlns:p14="http://schemas.microsoft.com/office/powerpoint/2010/main" val="4067004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-The Maintenance Support Group</a:t>
            </a:r>
            <a:r>
              <a:rPr lang="en-US" baseline="0" dirty="0" smtClean="0"/>
              <a:t> provides laboratory analyses for production processes, OO-ALC weapon systems, and world-wide customers</a:t>
            </a:r>
          </a:p>
          <a:p>
            <a:endParaRPr lang="en-US" baseline="0" dirty="0" smtClean="0"/>
          </a:p>
          <a:p>
            <a:r>
              <a:rPr lang="en-US" baseline="0" dirty="0" smtClean="0"/>
              <a:t>-In direct support to DLA we provide first article testing on aerospace parts and components to ensure their viability in the MX operations</a:t>
            </a:r>
          </a:p>
          <a:p>
            <a:endParaRPr lang="en-US" baseline="0" dirty="0" smtClean="0"/>
          </a:p>
          <a:p>
            <a:r>
              <a:rPr lang="en-US" baseline="0" dirty="0" smtClean="0"/>
              <a:t>- As part of their NDI capability, MXSG operates the largest and most powerful CT facility in the world</a:t>
            </a:r>
          </a:p>
          <a:p>
            <a:r>
              <a:rPr lang="en-US" baseline="0" dirty="0" smtClean="0"/>
              <a:t>-- Used for non-destructive testing of ICBM missile motors, it has also been used for commercial applications such as worm-hole studies associated with oil drilling and marine-life studies looking at the long-term effects of sonar.</a:t>
            </a:r>
            <a:endParaRPr lang="en-US" dirty="0"/>
          </a:p>
        </p:txBody>
      </p:sp>
      <p:sp>
        <p:nvSpPr>
          <p:cNvPr id="4" name="Slide Number Placeholder 3"/>
          <p:cNvSpPr>
            <a:spLocks noGrp="1"/>
          </p:cNvSpPr>
          <p:nvPr>
            <p:ph type="sldNum" sz="quarter" idx="10"/>
          </p:nvPr>
        </p:nvSpPr>
        <p:spPr/>
        <p:txBody>
          <a:bodyPr/>
          <a:lstStyle/>
          <a:p>
            <a:pPr>
              <a:defRPr/>
            </a:pPr>
            <a:fld id="{C14E9B1D-A8DC-405C-BB21-4F4DD4709617}" type="slidenum">
              <a:rPr lang="en-US" smtClean="0">
                <a:solidFill>
                  <a:srgbClr val="000000"/>
                </a:solidFill>
              </a:rPr>
              <a:pPr>
                <a:defRPr/>
              </a:pPr>
              <a:t>19</a:t>
            </a:fld>
            <a:endParaRPr lang="en-US" dirty="0">
              <a:solidFill>
                <a:srgbClr val="000000"/>
              </a:solidFill>
            </a:endParaRPr>
          </a:p>
        </p:txBody>
      </p:sp>
    </p:spTree>
    <p:extLst>
      <p:ext uri="{BB962C8B-B14F-4D97-AF65-F5344CB8AC3E}">
        <p14:creationId xmlns:p14="http://schemas.microsoft.com/office/powerpoint/2010/main" val="825329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a:lnSpc>
                <a:spcPct val="110000"/>
              </a:lnSpc>
              <a:spcBef>
                <a:spcPts val="0"/>
              </a:spcBef>
            </a:pPr>
            <a:r>
              <a:rPr lang="en-US" sz="1100" dirty="0" smtClean="0"/>
              <a:t>SMXG has an exciting array of workloads that include:</a:t>
            </a:r>
          </a:p>
          <a:p>
            <a:pPr>
              <a:lnSpc>
                <a:spcPct val="110000"/>
              </a:lnSpc>
              <a:spcBef>
                <a:spcPts val="0"/>
              </a:spcBef>
            </a:pPr>
            <a:endParaRPr lang="en-US" sz="1100" dirty="0" smtClean="0"/>
          </a:p>
          <a:p>
            <a:pPr marL="576072" indent="-285750" defTabSz="887413">
              <a:spcBef>
                <a:spcPts val="0"/>
              </a:spcBef>
              <a:buClr>
                <a:srgbClr val="0000CC"/>
              </a:buClr>
              <a:buSzPct val="75000"/>
              <a:buFont typeface="Wingdings" pitchFamily="2" charset="2"/>
              <a:buChar char="n"/>
              <a:defRPr/>
            </a:pPr>
            <a:r>
              <a:rPr lang="en-US" sz="1100" dirty="0" smtClean="0"/>
              <a:t>Operational Flight Programs for the F-16, A-10, and F-22</a:t>
            </a:r>
          </a:p>
          <a:p>
            <a:pPr marL="576072" indent="-285750" defTabSz="887413">
              <a:spcBef>
                <a:spcPts val="0"/>
              </a:spcBef>
              <a:buClr>
                <a:srgbClr val="0000CC"/>
              </a:buClr>
              <a:buSzPct val="75000"/>
              <a:buFont typeface="Wingdings" pitchFamily="2" charset="2"/>
              <a:buChar char="n"/>
              <a:defRPr/>
            </a:pPr>
            <a:r>
              <a:rPr lang="en-US" sz="1100" dirty="0" smtClean="0"/>
              <a:t>Mission Planning software with near real time friend and foe ID overlays</a:t>
            </a:r>
          </a:p>
          <a:p>
            <a:pPr marL="576072" indent="-285750" defTabSz="887413">
              <a:spcBef>
                <a:spcPts val="0"/>
              </a:spcBef>
              <a:buClr>
                <a:srgbClr val="0000CC"/>
              </a:buClr>
              <a:buSzPct val="75000"/>
              <a:buFont typeface="Wingdings" pitchFamily="2" charset="2"/>
              <a:buChar char="n"/>
              <a:defRPr/>
            </a:pPr>
            <a:r>
              <a:rPr lang="en-US" sz="1100" dirty="0" smtClean="0"/>
              <a:t>Upgrades to Automatic Test Stations used to repair weapon system electronic systems</a:t>
            </a:r>
          </a:p>
          <a:p>
            <a:pPr marL="576072" indent="-285750" defTabSz="887413">
              <a:spcBef>
                <a:spcPts val="0"/>
              </a:spcBef>
              <a:buClr>
                <a:srgbClr val="0000CC"/>
              </a:buClr>
              <a:buSzPct val="75000"/>
              <a:buFont typeface="Wingdings" pitchFamily="2" charset="2"/>
              <a:buChar char="n"/>
              <a:defRPr/>
            </a:pPr>
            <a:r>
              <a:rPr lang="en-US" sz="1100" dirty="0" smtClean="0"/>
              <a:t>C3I systems, including the Ground Theater Air Control System used to protect our nation’s Capital during 9/11</a:t>
            </a:r>
          </a:p>
          <a:p>
            <a:pPr marL="576072" indent="-285750" defTabSz="887413">
              <a:spcBef>
                <a:spcPts val="0"/>
              </a:spcBef>
              <a:buClr>
                <a:srgbClr val="0000CC"/>
              </a:buClr>
              <a:buSzPct val="75000"/>
              <a:buFont typeface="Wingdings" pitchFamily="2" charset="2"/>
              <a:buChar char="n"/>
              <a:defRPr/>
            </a:pPr>
            <a:r>
              <a:rPr lang="en-US" sz="1100" dirty="0" smtClean="0"/>
              <a:t>Space systems such as MILSTAR, Global Broadcast System, Radar Open Systems Architecture and more…</a:t>
            </a:r>
          </a:p>
          <a:p>
            <a:pPr marL="576072" indent="-285750" defTabSz="887413">
              <a:spcBef>
                <a:spcPts val="0"/>
              </a:spcBef>
              <a:buClr>
                <a:srgbClr val="0000CC"/>
              </a:buClr>
              <a:buSzPct val="75000"/>
              <a:buFont typeface="Wingdings" pitchFamily="2" charset="2"/>
              <a:buChar char="n"/>
              <a:defRPr/>
            </a:pPr>
            <a:r>
              <a:rPr lang="en-US" sz="1100" dirty="0" smtClean="0"/>
              <a:t>Flight line support systems such as our state of the art OFP loader/verifier know as  the Command Aircraft Reprogramming Equipment (CAPRE)</a:t>
            </a:r>
          </a:p>
          <a:p>
            <a:pPr marL="576072" indent="-285750" defTabSz="887413">
              <a:spcBef>
                <a:spcPts val="0"/>
              </a:spcBef>
              <a:buClr>
                <a:srgbClr val="0000CC"/>
              </a:buClr>
              <a:buSzPct val="75000"/>
              <a:buFont typeface="Wingdings" pitchFamily="2" charset="2"/>
              <a:buChar char="n"/>
              <a:defRPr/>
            </a:pPr>
            <a:r>
              <a:rPr lang="en-US" sz="1100" dirty="0" smtClean="0"/>
              <a:t>Solar Electro Optical Network (SEON) suite of products to monitor the sun’s activities</a:t>
            </a:r>
          </a:p>
          <a:p>
            <a:pPr marL="576072" indent="-285750" defTabSz="887413">
              <a:spcBef>
                <a:spcPts val="0"/>
              </a:spcBef>
              <a:buClr>
                <a:srgbClr val="0000CC"/>
              </a:buClr>
              <a:buSzPct val="75000"/>
              <a:buFont typeface="Wingdings" pitchFamily="2" charset="2"/>
              <a:buChar char="n"/>
              <a:defRPr/>
            </a:pPr>
            <a:r>
              <a:rPr lang="en-US" sz="1100" dirty="0" smtClean="0"/>
              <a:t>And much more…..</a:t>
            </a:r>
          </a:p>
          <a:p>
            <a:pPr>
              <a:lnSpc>
                <a:spcPct val="110000"/>
              </a:lnSpc>
              <a:spcBef>
                <a:spcPts val="0"/>
              </a:spcBef>
            </a:pPr>
            <a:r>
              <a:rPr lang="en-US" sz="1100" dirty="0" smtClean="0"/>
              <a:t> </a:t>
            </a:r>
          </a:p>
          <a:p>
            <a:pPr>
              <a:lnSpc>
                <a:spcPct val="110000"/>
              </a:lnSpc>
              <a:spcBef>
                <a:spcPts val="0"/>
              </a:spcBef>
            </a:pPr>
            <a:r>
              <a:rPr lang="en-US" sz="1100" dirty="0" smtClean="0"/>
              <a:t>With over 65 projects, SMXG engineers are afforded the opportunity to engage in  virtually any aspect of electrical and computer engineering and  can often be found integrating state of the art technologies into our nation’s weapon systems.</a:t>
            </a:r>
          </a:p>
          <a:p>
            <a:pPr>
              <a:lnSpc>
                <a:spcPct val="110000"/>
              </a:lnSpc>
              <a:spcBef>
                <a:spcPts val="0"/>
              </a:spcBef>
            </a:pPr>
            <a:r>
              <a:rPr lang="en-US" sz="1100" dirty="0" smtClean="0"/>
              <a:t> </a:t>
            </a:r>
          </a:p>
          <a:p>
            <a:pPr>
              <a:lnSpc>
                <a:spcPct val="110000"/>
              </a:lnSpc>
              <a:spcBef>
                <a:spcPts val="0"/>
              </a:spcBef>
            </a:pPr>
            <a:r>
              <a:rPr lang="en-US" sz="1100" dirty="0" smtClean="0"/>
              <a:t>The efforts of our talented engineers keeps our war fighting edge sharp and gives our  ground forces that extra edge to successfully engage the enemy with minimal collateral damage and virtually no civilian casualties.</a:t>
            </a:r>
          </a:p>
          <a:p>
            <a:pPr lvl="1"/>
            <a:endParaRPr lang="en-US" sz="1600" dirty="0" smtClean="0"/>
          </a:p>
        </p:txBody>
      </p:sp>
      <p:sp>
        <p:nvSpPr>
          <p:cNvPr id="4" name="Slide Number Placeholder 3"/>
          <p:cNvSpPr>
            <a:spLocks noGrp="1"/>
          </p:cNvSpPr>
          <p:nvPr>
            <p:ph type="sldNum" sz="quarter" idx="10"/>
          </p:nvPr>
        </p:nvSpPr>
        <p:spPr/>
        <p:txBody>
          <a:bodyPr/>
          <a:lstStyle/>
          <a:p>
            <a:pPr>
              <a:defRPr/>
            </a:pPr>
            <a:fld id="{C14E9B1D-A8DC-405C-BB21-4F4DD4709617}" type="slidenum">
              <a:rPr lang="en-US" smtClean="0">
                <a:solidFill>
                  <a:srgbClr val="000000"/>
                </a:solidFill>
              </a:rPr>
              <a:pPr>
                <a:defRPr/>
              </a:pPr>
              <a:t>20</a:t>
            </a:fld>
            <a:endParaRPr lang="en-US">
              <a:solidFill>
                <a:srgbClr val="000000"/>
              </a:solidFill>
            </a:endParaRPr>
          </a:p>
        </p:txBody>
      </p:sp>
    </p:spTree>
    <p:extLst>
      <p:ext uri="{BB962C8B-B14F-4D97-AF65-F5344CB8AC3E}">
        <p14:creationId xmlns:p14="http://schemas.microsoft.com/office/powerpoint/2010/main" val="2886543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pPr defTabSz="938275"/>
            <a:fld id="{B3C21510-39BF-4082-8B3E-D92C851DCF2B}" type="slidenum">
              <a:rPr lang="en-US" smtClean="0">
                <a:solidFill>
                  <a:srgbClr val="000000"/>
                </a:solidFill>
              </a:rPr>
              <a:pPr defTabSz="938275"/>
              <a:t>24</a:t>
            </a:fld>
            <a:endParaRPr lang="en-US" dirty="0" smtClean="0">
              <a:solidFill>
                <a:srgbClr val="000000"/>
              </a:solidFill>
            </a:endParaRPr>
          </a:p>
        </p:txBody>
      </p:sp>
      <p:sp>
        <p:nvSpPr>
          <p:cNvPr id="51203" name="Rectangle 2"/>
          <p:cNvSpPr>
            <a:spLocks noGrp="1" noRot="1" noChangeAspect="1" noChangeArrowheads="1" noTextEdit="1"/>
          </p:cNvSpPr>
          <p:nvPr>
            <p:ph type="sldImg"/>
          </p:nvPr>
        </p:nvSpPr>
        <p:spPr>
          <a:xfrm>
            <a:off x="406400" y="696913"/>
            <a:ext cx="6197600" cy="3486150"/>
          </a:xfrm>
          <a:ln/>
        </p:spPr>
      </p:sp>
      <p:sp>
        <p:nvSpPr>
          <p:cNvPr id="51204" name="Rectangle 3"/>
          <p:cNvSpPr>
            <a:spLocks noGrp="1" noChangeArrowheads="1"/>
          </p:cNvSpPr>
          <p:nvPr>
            <p:ph type="body" idx="1"/>
          </p:nvPr>
        </p:nvSpPr>
        <p:spPr>
          <a:noFill/>
          <a:ln/>
        </p:spPr>
        <p:txBody>
          <a:bodyPr/>
          <a:lstStyle/>
          <a:p>
            <a:endParaRPr lang="en-US" dirty="0" smtClean="0">
              <a:latin typeface="Arial" charset="0"/>
            </a:endParaRPr>
          </a:p>
        </p:txBody>
      </p:sp>
    </p:spTree>
    <p:extLst>
      <p:ext uri="{BB962C8B-B14F-4D97-AF65-F5344CB8AC3E}">
        <p14:creationId xmlns:p14="http://schemas.microsoft.com/office/powerpoint/2010/main" val="2012702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5B329FC3-BF6A-45A9-8560-A161362AECF2}" type="slidenum">
              <a:rPr lang="en-US">
                <a:solidFill>
                  <a:prstClr val="black"/>
                </a:solidFill>
              </a:rPr>
              <a:pPr/>
              <a:t>2</a:t>
            </a:fld>
            <a:endParaRPr lang="en-US" dirty="0">
              <a:solidFill>
                <a:prstClr val="black"/>
              </a:solidFill>
            </a:endParaRPr>
          </a:p>
        </p:txBody>
      </p:sp>
      <p:sp>
        <p:nvSpPr>
          <p:cNvPr id="14339" name="Rectangle 2"/>
          <p:cNvSpPr>
            <a:spLocks noGrp="1" noRot="1" noChangeAspect="1" noChangeArrowheads="1" noTextEdit="1"/>
          </p:cNvSpPr>
          <p:nvPr>
            <p:ph type="sldImg"/>
          </p:nvPr>
        </p:nvSpPr>
        <p:spPr>
          <a:xfrm>
            <a:off x="1017588" y="211138"/>
            <a:ext cx="4970462" cy="2797175"/>
          </a:xfrm>
          <a:ln/>
        </p:spPr>
      </p:sp>
      <p:sp>
        <p:nvSpPr>
          <p:cNvPr id="14340" name="Rectangle 3"/>
          <p:cNvSpPr>
            <a:spLocks noGrp="1" noChangeArrowheads="1"/>
          </p:cNvSpPr>
          <p:nvPr>
            <p:ph type="body" idx="1"/>
          </p:nvPr>
        </p:nvSpPr>
        <p:spPr>
          <a:xfrm>
            <a:off x="543631" y="3487765"/>
            <a:ext cx="5997787" cy="2501555"/>
          </a:xfrm>
          <a:noFill/>
          <a:ln/>
        </p:spPr>
        <p:txBody>
          <a:bodyPr/>
          <a:lstStyle/>
          <a:p>
            <a:pPr marL="228600" indent="-228600">
              <a:buFont typeface="+mj-lt"/>
              <a:buAutoNum type="alphaUcPeriod"/>
            </a:pPr>
            <a:r>
              <a:rPr lang="en-US" dirty="0" smtClean="0"/>
              <a:t>Quality Product, on time, at best value.</a:t>
            </a:r>
          </a:p>
          <a:p>
            <a:pPr marL="685800" lvl="1" indent="-228600">
              <a:buAutoNum type="arabicParenR"/>
            </a:pPr>
            <a:r>
              <a:rPr lang="en-US" dirty="0" smtClean="0"/>
              <a:t>We strive to be the first choice for repair and overhaul.</a:t>
            </a:r>
          </a:p>
          <a:p>
            <a:pPr marL="228600" lvl="0" indent="-228600">
              <a:buAutoNum type="alphaUcPeriod"/>
            </a:pPr>
            <a:r>
              <a:rPr lang="en-US" dirty="0" smtClean="0"/>
              <a:t>Engaged workforce</a:t>
            </a:r>
          </a:p>
          <a:p>
            <a:pPr marL="685800" lvl="1" indent="-228600">
              <a:buFont typeface="+mj-lt"/>
              <a:buAutoNum type="arabicParenR"/>
            </a:pPr>
            <a:r>
              <a:rPr lang="en-US" dirty="0" smtClean="0"/>
              <a:t>Q-12 survey &amp; Voluntary Protection Program</a:t>
            </a:r>
          </a:p>
          <a:p>
            <a:pPr marL="685800" lvl="1" indent="-228600">
              <a:buAutoNum type="arabicParenR"/>
            </a:pPr>
            <a:r>
              <a:rPr lang="en-US" dirty="0" smtClean="0"/>
              <a:t>We seek to understand employees issues so we can fix them</a:t>
            </a:r>
          </a:p>
          <a:p>
            <a:pPr marL="228600" lvl="0" indent="-228600">
              <a:buAutoNum type="alphaUcPeriod"/>
            </a:pPr>
            <a:r>
              <a:rPr lang="en-US" dirty="0" smtClean="0"/>
              <a:t>Optimize resources</a:t>
            </a:r>
          </a:p>
          <a:p>
            <a:pPr>
              <a:spcAft>
                <a:spcPct val="70000"/>
              </a:spcAft>
              <a:buFont typeface="Comic Sans MS" pitchFamily="66" charset="0"/>
              <a:buNone/>
            </a:pPr>
            <a:endParaRPr lang="en-US" dirty="0" smtClean="0">
              <a:latin typeface="Comic Sans MS" pitchFamily="66" charset="0"/>
            </a:endParaRPr>
          </a:p>
        </p:txBody>
      </p:sp>
    </p:spTree>
    <p:extLst>
      <p:ext uri="{BB962C8B-B14F-4D97-AF65-F5344CB8AC3E}">
        <p14:creationId xmlns:p14="http://schemas.microsoft.com/office/powerpoint/2010/main" val="2866192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5B329FC3-BF6A-45A9-8560-A161362AECF2}" type="slidenum">
              <a:rPr lang="en-US">
                <a:solidFill>
                  <a:prstClr val="black"/>
                </a:solidFill>
              </a:rPr>
              <a:pPr/>
              <a:t>3</a:t>
            </a:fld>
            <a:endParaRPr lang="en-US" dirty="0">
              <a:solidFill>
                <a:prstClr val="black"/>
              </a:solidFill>
            </a:endParaRPr>
          </a:p>
        </p:txBody>
      </p:sp>
      <p:sp>
        <p:nvSpPr>
          <p:cNvPr id="14339" name="Rectangle 2"/>
          <p:cNvSpPr>
            <a:spLocks noGrp="1" noRot="1" noChangeAspect="1" noChangeArrowheads="1" noTextEdit="1"/>
          </p:cNvSpPr>
          <p:nvPr>
            <p:ph type="sldImg"/>
          </p:nvPr>
        </p:nvSpPr>
        <p:spPr>
          <a:xfrm>
            <a:off x="1017588" y="211138"/>
            <a:ext cx="4970462" cy="2797175"/>
          </a:xfrm>
          <a:ln/>
        </p:spPr>
      </p:sp>
      <p:sp>
        <p:nvSpPr>
          <p:cNvPr id="14340" name="Rectangle 3"/>
          <p:cNvSpPr>
            <a:spLocks noGrp="1" noChangeArrowheads="1"/>
          </p:cNvSpPr>
          <p:nvPr>
            <p:ph type="body" idx="1"/>
          </p:nvPr>
        </p:nvSpPr>
        <p:spPr>
          <a:xfrm>
            <a:off x="543631" y="3487765"/>
            <a:ext cx="5997787" cy="2501555"/>
          </a:xfrm>
          <a:noFill/>
          <a:ln/>
        </p:spPr>
        <p:txBody>
          <a:bodyPr/>
          <a:lstStyle/>
          <a:p>
            <a:pPr marL="0" indent="0">
              <a:buFont typeface="+mj-lt"/>
              <a:buNone/>
            </a:pPr>
            <a:endParaRPr lang="en-US" dirty="0" smtClean="0"/>
          </a:p>
        </p:txBody>
      </p:sp>
    </p:spTree>
    <p:extLst>
      <p:ext uri="{BB962C8B-B14F-4D97-AF65-F5344CB8AC3E}">
        <p14:creationId xmlns:p14="http://schemas.microsoft.com/office/powerpoint/2010/main" val="3504132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004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881503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5" name="Notes Placeholder 4"/>
          <p:cNvSpPr>
            <a:spLocks noGrp="1"/>
          </p:cNvSpPr>
          <p:nvPr>
            <p:ph type="body" sz="quarter" idx="11"/>
          </p:nvPr>
        </p:nvSpPr>
        <p:spPr/>
        <p:txBody>
          <a:bodyPr/>
          <a:lstStyle/>
          <a:p>
            <a:endParaRPr lang="en-US" dirty="0" smtClean="0"/>
          </a:p>
        </p:txBody>
      </p:sp>
      <p:sp>
        <p:nvSpPr>
          <p:cNvPr id="3" name="Slide Number Placeholder 2"/>
          <p:cNvSpPr>
            <a:spLocks noGrp="1"/>
          </p:cNvSpPr>
          <p:nvPr>
            <p:ph type="sldNum" sz="quarter" idx="12"/>
          </p:nvPr>
        </p:nvSpPr>
        <p:spPr/>
        <p:txBody>
          <a:bodyPr/>
          <a:lstStyle/>
          <a:p>
            <a:fld id="{5D00C90A-46E3-4F6E-95A0-391D41793F45}" type="slidenum">
              <a:rPr lang="en-US" smtClean="0">
                <a:solidFill>
                  <a:srgbClr val="000000"/>
                </a:solidFill>
              </a:rPr>
              <a:pPr/>
              <a:t>6</a:t>
            </a:fld>
            <a:endParaRPr lang="en-US" dirty="0">
              <a:solidFill>
                <a:srgbClr val="000000"/>
              </a:solidFill>
            </a:endParaRPr>
          </a:p>
        </p:txBody>
      </p:sp>
    </p:spTree>
    <p:extLst>
      <p:ext uri="{BB962C8B-B14F-4D97-AF65-F5344CB8AC3E}">
        <p14:creationId xmlns:p14="http://schemas.microsoft.com/office/powerpoint/2010/main" val="4041452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es Placeholder"/>
          <p:cNvSpPr>
            <a:spLocks noGrp="1"/>
          </p:cNvSpPr>
          <p:nvPr>
            <p:ph type="body" sz="quarter" idx="10"/>
          </p:nvPr>
        </p:nvSpPr>
        <p:spPr>
          <a:xfrm>
            <a:off x="799114" y="4453497"/>
            <a:ext cx="5140325" cy="4183063"/>
          </a:xfrm>
        </p:spPr>
        <p:txBody>
          <a:bodyPr>
            <a:normAutofit fontScale="70000" lnSpcReduction="20000"/>
          </a:bodyPr>
          <a:lstStyle/>
          <a:p>
            <a:endParaRPr dirty="0"/>
          </a:p>
          <a:p>
            <a:r>
              <a:rPr dirty="0"/>
              <a:t>--------------------------------------------</a:t>
            </a:r>
          </a:p>
          <a:p>
            <a:r>
              <a:rPr dirty="0"/>
              <a:t>Art of the Possible is a constraints based system designed to create an environment for success by: Creating a culture of problem-solvers</a:t>
            </a:r>
          </a:p>
          <a:p>
            <a:r>
              <a:rPr dirty="0"/>
              <a:t>Defining processes (aka machines) Eliminating constraints Continuously improving</a:t>
            </a:r>
          </a:p>
          <a:p>
            <a:r>
              <a:rPr dirty="0"/>
              <a:t>The core tenets of </a:t>
            </a:r>
            <a:r>
              <a:rPr dirty="0" err="1"/>
              <a:t>AoP</a:t>
            </a:r>
            <a:r>
              <a:rPr dirty="0"/>
              <a:t> include:</a:t>
            </a:r>
          </a:p>
          <a:p>
            <a:r>
              <a:rPr dirty="0"/>
              <a:t>Leadership Model:  The Leadership Model is the foundation of </a:t>
            </a:r>
            <a:r>
              <a:rPr dirty="0" err="1"/>
              <a:t>AoP</a:t>
            </a:r>
            <a:r>
              <a:rPr dirty="0"/>
              <a:t> that guides AFSC’s management approach, creating an environment for success.  The model drives us to meet our common goals through three collective components:  Developing our people, Managing our resources, and Improving our processes.  Through these collective components, we create an environment where we can achieve the Art of the Possible. Flow Principles:  Flow is the action of moving along in a steady continuous stream of adding value; it is the orderly movement of work through a series of established steps.  When we define flow, we find where work stacks up = system constraints.  We resolve constraints and continue to monitor flow, improving flow each time we resolve a constraint.</a:t>
            </a:r>
          </a:p>
          <a:p>
            <a:r>
              <a:rPr dirty="0"/>
              <a:t>Science of Throughput:  </a:t>
            </a:r>
            <a:r>
              <a:rPr dirty="0" err="1"/>
              <a:t>Takt</a:t>
            </a:r>
            <a:r>
              <a:rPr dirty="0"/>
              <a:t> is the heartbeat of process flow.  It defines how often (time) a single unit must be produced from a system. </a:t>
            </a:r>
            <a:r>
              <a:rPr dirty="0" err="1"/>
              <a:t>Takt</a:t>
            </a:r>
            <a:r>
              <a:rPr dirty="0"/>
              <a:t> is important because it allows you to schedule level workloads and reduce variability in the process</a:t>
            </a:r>
          </a:p>
          <a:p>
            <a:r>
              <a:rPr dirty="0"/>
              <a:t> </a:t>
            </a:r>
          </a:p>
          <a:p>
            <a:r>
              <a:rPr dirty="0" err="1"/>
              <a:t>Takt</a:t>
            </a:r>
            <a:r>
              <a:rPr dirty="0"/>
              <a:t> = (available time) / (required output in that available time)</a:t>
            </a:r>
          </a:p>
          <a:p>
            <a:r>
              <a:rPr dirty="0"/>
              <a:t>Data Driven Decisions:  If you are not monitoring the system, you are failing.  You must trend performance of the processes within each gate to identify constraints to the system and point where to CPI efforts should be directed.</a:t>
            </a:r>
          </a:p>
          <a:p>
            <a:r>
              <a:rPr dirty="0"/>
              <a:t>Constraint Resolution:  Premise is production systems act much like a chain…only as strong as their weakest link.  The weakest link in a production operation is constraint which prevents output of entire system from meeting desired performance. Radiator Chart:  The Radiator Chart is the way we execute our game plan and the standardized set of operating principles by which we set up process machines.  The elements on the chart touch every part of the enterprise:</a:t>
            </a:r>
          </a:p>
          <a:p>
            <a:r>
              <a:rPr dirty="0"/>
              <a:t>The horizontal elements are how the machine is set up</a:t>
            </a:r>
          </a:p>
          <a:p>
            <a:r>
              <a:rPr dirty="0"/>
              <a:t>The vertical elements enable the machine to work effectively and efficiently Without these elements working together, the machine will fail</a:t>
            </a:r>
          </a:p>
          <a:p>
            <a:r>
              <a:rPr dirty="0"/>
              <a:t>Wall Walk:  Provides process improvement overview in terms of machine gates.  It identifies gaps and improvement opportunities and requires understanding of what is impacting  machine/gate.  Wall Walks enable organizational learning and require involvement at all levels to be effective.  Wall Walk essentials are Flow, WIP, and Gate Performance.</a:t>
            </a:r>
          </a:p>
          <a:p>
            <a:r>
              <a:rPr dirty="0"/>
              <a:t>Tactical Management:  At the tactical level, progress of the individual project is tracked visually against a critical path or critical chain.  It offers a visual representation of the project activities, presents the time to complete task and overall project, tracks activities, helps synchronize work, and allows focus on the most important steps.  It is the way to answer the question: how do you know you are having a good day? </a:t>
            </a:r>
            <a:r>
              <a:rPr dirty="0" err="1"/>
              <a:t>AoP</a:t>
            </a:r>
            <a:r>
              <a:rPr dirty="0"/>
              <a:t> is the framework for how the AFSC conducts business and how we strive to achieve world record results in warfighter support.</a:t>
            </a:r>
          </a:p>
        </p:txBody>
      </p:sp>
    </p:spTree>
    <p:extLst>
      <p:ext uri="{BB962C8B-B14F-4D97-AF65-F5344CB8AC3E}">
        <p14:creationId xmlns:p14="http://schemas.microsoft.com/office/powerpoint/2010/main" val="355556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00C90A-46E3-4F6E-95A0-391D41793F45}" type="slidenum">
              <a:rPr lang="en-US" smtClean="0"/>
              <a:pPr/>
              <a:t>9</a:t>
            </a:fld>
            <a:endParaRPr lang="en-US" dirty="0"/>
          </a:p>
        </p:txBody>
      </p:sp>
    </p:spTree>
    <p:extLst>
      <p:ext uri="{BB962C8B-B14F-4D97-AF65-F5344CB8AC3E}">
        <p14:creationId xmlns:p14="http://schemas.microsoft.com/office/powerpoint/2010/main" val="814348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BB694ACA-53EF-4477-A9E5-3711B048A69B}" type="slidenum">
              <a:rPr lang="en-US" smtClean="0">
                <a:solidFill>
                  <a:prstClr val="black"/>
                </a:solidFill>
              </a:rPr>
              <a:pPr/>
              <a:t>10</a:t>
            </a:fld>
            <a:endParaRPr lang="en-US" dirty="0" smtClean="0">
              <a:solidFill>
                <a:prstClr val="black"/>
              </a:solidFill>
            </a:endParaRPr>
          </a:p>
        </p:txBody>
      </p:sp>
      <p:sp>
        <p:nvSpPr>
          <p:cNvPr id="22531" name="Rectangle 2"/>
          <p:cNvSpPr>
            <a:spLocks noGrp="1" noRot="1" noChangeAspect="1" noChangeArrowheads="1" noTextEdit="1"/>
          </p:cNvSpPr>
          <p:nvPr>
            <p:ph type="sldImg"/>
          </p:nvPr>
        </p:nvSpPr>
        <p:spPr>
          <a:xfrm>
            <a:off x="384175" y="677863"/>
            <a:ext cx="6197600" cy="3486150"/>
          </a:xfrm>
          <a:ln/>
        </p:spPr>
      </p:sp>
      <p:sp>
        <p:nvSpPr>
          <p:cNvPr id="22532" name="Rectangle 3"/>
          <p:cNvSpPr>
            <a:spLocks noGrp="1" noChangeArrowheads="1"/>
          </p:cNvSpPr>
          <p:nvPr>
            <p:ph type="body" idx="1"/>
          </p:nvPr>
        </p:nvSpPr>
        <p:spPr>
          <a:xfrm>
            <a:off x="923929" y="4389438"/>
            <a:ext cx="5111750" cy="4229100"/>
          </a:xfrm>
          <a:noFill/>
          <a:ln/>
        </p:spPr>
        <p:txBody>
          <a:bodyPr/>
          <a:lstStyle/>
          <a:p>
            <a:pPr eaLnBrk="1" hangingPunct="1"/>
            <a:endParaRPr lang="en-US" sz="1000" dirty="0" smtClean="0"/>
          </a:p>
        </p:txBody>
      </p:sp>
    </p:spTree>
    <p:extLst>
      <p:ext uri="{BB962C8B-B14F-4D97-AF65-F5344CB8AC3E}">
        <p14:creationId xmlns:p14="http://schemas.microsoft.com/office/powerpoint/2010/main" val="6758464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76"/>
          <p:cNvSpPr txBox="1">
            <a:spLocks noChangeArrowheads="1"/>
          </p:cNvSpPr>
          <p:nvPr userDrawn="1"/>
        </p:nvSpPr>
        <p:spPr bwMode="auto">
          <a:xfrm>
            <a:off x="2093603" y="448782"/>
            <a:ext cx="73454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r>
              <a:rPr lang="en-US" altLang="en-US" sz="4000" b="1" dirty="0" smtClean="0">
                <a:solidFill>
                  <a:srgbClr val="000000"/>
                </a:solidFill>
                <a:effectLst>
                  <a:outerShdw blurRad="38100" dist="38100" dir="2700000" algn="tl">
                    <a:srgbClr val="000000">
                      <a:alpha val="43137"/>
                    </a:srgbClr>
                  </a:outerShdw>
                </a:effectLst>
                <a:latin typeface="Arial" charset="0"/>
              </a:rPr>
              <a:t>Ogden Air Logistics Complex</a:t>
            </a:r>
          </a:p>
        </p:txBody>
      </p:sp>
      <p:sp>
        <p:nvSpPr>
          <p:cNvPr id="5" name="Rectangle 78"/>
          <p:cNvSpPr>
            <a:spLocks noChangeArrowheads="1"/>
          </p:cNvSpPr>
          <p:nvPr userDrawn="1"/>
        </p:nvSpPr>
        <p:spPr bwMode="auto">
          <a:xfrm flipV="1">
            <a:off x="0" y="6400800"/>
            <a:ext cx="12192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defRPr/>
            </a:pPr>
            <a:endParaRPr lang="en-US" sz="2400">
              <a:solidFill>
                <a:srgbClr val="000000"/>
              </a:solidFill>
              <a:latin typeface="Verdana" panose="020B0604030504040204" pitchFamily="34" charset="0"/>
            </a:endParaRPr>
          </a:p>
        </p:txBody>
      </p:sp>
      <p:sp>
        <p:nvSpPr>
          <p:cNvPr id="6" name="Rectangle 83"/>
          <p:cNvSpPr>
            <a:spLocks noChangeArrowheads="1"/>
          </p:cNvSpPr>
          <p:nvPr userDrawn="1"/>
        </p:nvSpPr>
        <p:spPr bwMode="auto">
          <a:xfrm flipV="1">
            <a:off x="0" y="1219200"/>
            <a:ext cx="12192000" cy="76200"/>
          </a:xfrm>
          <a:prstGeom prst="rect">
            <a:avLst/>
          </a:prstGeom>
          <a:gradFill rotWithShape="0">
            <a:gsLst>
              <a:gs pos="0">
                <a:schemeClr val="accent1">
                  <a:gamma/>
                  <a:tint val="21176"/>
                  <a:invGamma/>
                </a:schemeClr>
              </a:gs>
              <a:gs pos="100000">
                <a:schemeClr val="accent1"/>
              </a:gs>
            </a:gsLst>
            <a:lin ang="0" scaled="1"/>
          </a:gradFill>
          <a:ln w="9525">
            <a:noFill/>
            <a:miter lim="800000"/>
            <a:headEnd/>
            <a:tailEnd/>
          </a:ln>
          <a:effectLst/>
        </p:spPr>
        <p:txBody>
          <a:bodyPr wrap="none" anchor="ctr"/>
          <a:lstStyle/>
          <a:p>
            <a:pPr>
              <a:defRPr/>
            </a:pPr>
            <a:endParaRPr lang="en-US" sz="2400">
              <a:solidFill>
                <a:srgbClr val="000000"/>
              </a:solidFill>
              <a:latin typeface="Verdana" panose="020B0604030504040204" pitchFamily="34" charset="0"/>
            </a:endParaRPr>
          </a:p>
        </p:txBody>
      </p:sp>
      <p:pic>
        <p:nvPicPr>
          <p:cNvPr id="7"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937857" y="1521903"/>
            <a:ext cx="3689329" cy="318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38" name="Rectangle 66"/>
          <p:cNvSpPr>
            <a:spLocks noGrp="1" noChangeArrowheads="1"/>
          </p:cNvSpPr>
          <p:nvPr>
            <p:ph type="ctrTitle" sz="quarter"/>
          </p:nvPr>
        </p:nvSpPr>
        <p:spPr>
          <a:xfrm>
            <a:off x="2892583" y="4226694"/>
            <a:ext cx="5994400" cy="1219246"/>
          </a:xfrm>
        </p:spPr>
        <p:txBody>
          <a:bodyPr/>
          <a:lstStyle>
            <a:lvl1pPr>
              <a:defRPr/>
            </a:lvl1pPr>
          </a:lstStyle>
          <a:p>
            <a:r>
              <a:rPr lang="en-US" dirty="0"/>
              <a:t>Click to edit Master title style</a:t>
            </a:r>
          </a:p>
        </p:txBody>
      </p:sp>
      <p:sp>
        <p:nvSpPr>
          <p:cNvPr id="54339" name="Rectangle 67"/>
          <p:cNvSpPr>
            <a:spLocks noGrp="1" noChangeArrowheads="1"/>
          </p:cNvSpPr>
          <p:nvPr>
            <p:ph type="subTitle" sz="quarter" idx="1"/>
          </p:nvPr>
        </p:nvSpPr>
        <p:spPr>
          <a:xfrm>
            <a:off x="5740400" y="5445940"/>
            <a:ext cx="5994400" cy="838200"/>
          </a:xfrm>
        </p:spPr>
        <p:txBody>
          <a:bodyPr/>
          <a:lstStyle>
            <a:lvl1pPr marL="0" indent="0" algn="ctr">
              <a:buFont typeface="Wingdings" pitchFamily="2" charset="2"/>
              <a:buNone/>
              <a:defRPr sz="2000"/>
            </a:lvl1pPr>
          </a:lstStyle>
          <a:p>
            <a:r>
              <a:rPr lang="en-US" dirty="0"/>
              <a:t>Click to edit Master subtitle style</a:t>
            </a:r>
          </a:p>
        </p:txBody>
      </p:sp>
      <p:sp>
        <p:nvSpPr>
          <p:cNvPr id="9" name="Rectangle 80"/>
          <p:cNvSpPr>
            <a:spLocks noGrp="1" noChangeArrowheads="1"/>
          </p:cNvSpPr>
          <p:nvPr>
            <p:ph type="dt" sz="half" idx="10"/>
          </p:nvPr>
        </p:nvSpPr>
        <p:spPr bwMode="auto">
          <a:xfrm>
            <a:off x="406400" y="6477000"/>
            <a:ext cx="2540000" cy="338138"/>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400">
                <a:latin typeface="+mn-lt"/>
              </a:defRPr>
            </a:lvl1pPr>
          </a:lstStyle>
          <a:p>
            <a:pPr>
              <a:defRPr/>
            </a:pPr>
            <a:endParaRPr lang="en-US">
              <a:solidFill>
                <a:srgbClr val="000000"/>
              </a:solidFill>
            </a:endParaRPr>
          </a:p>
        </p:txBody>
      </p:sp>
      <p:sp>
        <p:nvSpPr>
          <p:cNvPr id="10" name="Rectangle 82"/>
          <p:cNvSpPr>
            <a:spLocks noGrp="1" noChangeArrowheads="1"/>
          </p:cNvSpPr>
          <p:nvPr>
            <p:ph type="sldNum" sz="quarter" idx="11"/>
          </p:nvPr>
        </p:nvSpPr>
        <p:spPr bwMode="auto">
          <a:xfrm>
            <a:off x="9372600" y="6477000"/>
            <a:ext cx="2540000" cy="338138"/>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latin typeface="Arial" panose="020B0604020202020204" pitchFamily="34" charset="0"/>
              </a:defRPr>
            </a:lvl1pPr>
          </a:lstStyle>
          <a:p>
            <a:pPr>
              <a:defRPr/>
            </a:pPr>
            <a:fld id="{77EBB488-F704-44C8-9E06-9865C5E8A3EE}" type="slidenum">
              <a:rPr lang="en-US" altLang="en-US">
                <a:solidFill>
                  <a:srgbClr val="000000"/>
                </a:solidFill>
              </a:rPr>
              <a:pPr>
                <a:defRPr/>
              </a:pPr>
              <a:t>‹#›</a:t>
            </a:fld>
            <a:endParaRPr lang="en-US" altLang="en-US">
              <a:solidFill>
                <a:srgbClr val="000000"/>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38337" y="1521903"/>
            <a:ext cx="3662271" cy="3337611"/>
          </a:xfrm>
          <a:prstGeom prst="rect">
            <a:avLst/>
          </a:prstGeom>
          <a:effectLst>
            <a:outerShdw blurRad="50800" dist="63500" dir="2700000" algn="tl" rotWithShape="0">
              <a:prstClr val="black">
                <a:alpha val="40000"/>
              </a:prstClr>
            </a:outerShdw>
          </a:effectLst>
        </p:spPr>
      </p:pic>
      <p:sp>
        <p:nvSpPr>
          <p:cNvPr id="12" name="Holder 4"/>
          <p:cNvSpPr>
            <a:spLocks noGrp="1"/>
          </p:cNvSpPr>
          <p:nvPr>
            <p:ph type="ftr" sz="quarter" idx="5"/>
          </p:nvPr>
        </p:nvSpPr>
        <p:spPr>
          <a:xfrm>
            <a:off x="4196861" y="6515523"/>
            <a:ext cx="3798275" cy="246221"/>
          </a:xfrm>
          <a:prstGeom prst="rect">
            <a:avLst/>
          </a:prstGeom>
        </p:spPr>
        <p:txBody>
          <a:bodyPr wrap="square" lIns="0" tIns="0" rIns="0" bIns="0">
            <a:spAutoFit/>
          </a:bodyPr>
          <a:lstStyle>
            <a:lvl1pPr>
              <a:defRPr sz="1600" b="1" i="1">
                <a:solidFill>
                  <a:schemeClr val="tx1"/>
                </a:solidFill>
                <a:latin typeface="Century Schoolbook"/>
                <a:cs typeface="Century Schoolbook"/>
              </a:defRPr>
            </a:lvl1pPr>
          </a:lstStyle>
          <a:p>
            <a:pPr marL="12700" fontAlgn="auto">
              <a:spcBef>
                <a:spcPts val="0"/>
              </a:spcBef>
              <a:spcAft>
                <a:spcPts val="0"/>
              </a:spcAft>
            </a:pPr>
            <a:r>
              <a:rPr lang="en-US" spc="-15" smtClean="0">
                <a:solidFill>
                  <a:prstClr val="black"/>
                </a:solidFill>
              </a:rPr>
              <a:t>Built Right, Ready to Fight</a:t>
            </a:r>
            <a:endParaRPr lang="en-US" spc="-10" dirty="0">
              <a:solidFill>
                <a:prstClr val="black"/>
              </a:solidFill>
            </a:endParaRPr>
          </a:p>
        </p:txBody>
      </p:sp>
    </p:spTree>
    <p:extLst>
      <p:ext uri="{BB962C8B-B14F-4D97-AF65-F5344CB8AC3E}">
        <p14:creationId xmlns:p14="http://schemas.microsoft.com/office/powerpoint/2010/main" val="3036152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Holder 4"/>
          <p:cNvSpPr>
            <a:spLocks noGrp="1"/>
          </p:cNvSpPr>
          <p:nvPr>
            <p:ph type="ftr" sz="quarter" idx="5"/>
          </p:nvPr>
        </p:nvSpPr>
        <p:spPr>
          <a:xfrm>
            <a:off x="4196861" y="6515523"/>
            <a:ext cx="3798275" cy="246221"/>
          </a:xfrm>
          <a:prstGeom prst="rect">
            <a:avLst/>
          </a:prstGeom>
        </p:spPr>
        <p:txBody>
          <a:bodyPr wrap="square" lIns="0" tIns="0" rIns="0" bIns="0">
            <a:spAutoFit/>
          </a:bodyPr>
          <a:lstStyle>
            <a:lvl1pPr>
              <a:defRPr sz="1600" b="1" i="1">
                <a:solidFill>
                  <a:schemeClr val="tx1"/>
                </a:solidFill>
                <a:latin typeface="Century Schoolbook"/>
                <a:cs typeface="Century Schoolbook"/>
              </a:defRPr>
            </a:lvl1pPr>
          </a:lstStyle>
          <a:p>
            <a:pPr marL="12700" fontAlgn="auto">
              <a:spcBef>
                <a:spcPts val="0"/>
              </a:spcBef>
              <a:spcAft>
                <a:spcPts val="0"/>
              </a:spcAft>
            </a:pPr>
            <a:r>
              <a:rPr lang="en-US" spc="-15" smtClean="0">
                <a:solidFill>
                  <a:prstClr val="black"/>
                </a:solidFill>
              </a:rPr>
              <a:t>Built Right, Ready to Fight</a:t>
            </a:r>
            <a:endParaRPr lang="en-US" spc="-10" dirty="0">
              <a:solidFill>
                <a:prstClr val="black"/>
              </a:solidFill>
            </a:endParaRPr>
          </a:p>
        </p:txBody>
      </p:sp>
    </p:spTree>
    <p:extLst>
      <p:ext uri="{BB962C8B-B14F-4D97-AF65-F5344CB8AC3E}">
        <p14:creationId xmlns:p14="http://schemas.microsoft.com/office/powerpoint/2010/main" val="3172851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93200" y="127000"/>
            <a:ext cx="2895600" cy="6121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00" y="127000"/>
            <a:ext cx="8483600" cy="6121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Holder 4"/>
          <p:cNvSpPr>
            <a:spLocks noGrp="1"/>
          </p:cNvSpPr>
          <p:nvPr>
            <p:ph type="ftr" sz="quarter" idx="5"/>
          </p:nvPr>
        </p:nvSpPr>
        <p:spPr>
          <a:xfrm>
            <a:off x="4196861" y="6515523"/>
            <a:ext cx="3798275" cy="246221"/>
          </a:xfrm>
          <a:prstGeom prst="rect">
            <a:avLst/>
          </a:prstGeom>
        </p:spPr>
        <p:txBody>
          <a:bodyPr wrap="square" lIns="0" tIns="0" rIns="0" bIns="0">
            <a:spAutoFit/>
          </a:bodyPr>
          <a:lstStyle>
            <a:lvl1pPr>
              <a:defRPr sz="1600" b="1" i="1">
                <a:solidFill>
                  <a:schemeClr val="tx1"/>
                </a:solidFill>
                <a:latin typeface="Century Schoolbook"/>
                <a:cs typeface="Century Schoolbook"/>
              </a:defRPr>
            </a:lvl1pPr>
          </a:lstStyle>
          <a:p>
            <a:pPr marL="12700" fontAlgn="auto">
              <a:spcBef>
                <a:spcPts val="0"/>
              </a:spcBef>
              <a:spcAft>
                <a:spcPts val="0"/>
              </a:spcAft>
            </a:pPr>
            <a:r>
              <a:rPr lang="en-US" spc="-15" smtClean="0">
                <a:solidFill>
                  <a:prstClr val="black"/>
                </a:solidFill>
              </a:rPr>
              <a:t>Built Right, Ready to Fight</a:t>
            </a:r>
            <a:endParaRPr lang="en-US" spc="-10" dirty="0">
              <a:solidFill>
                <a:prstClr val="black"/>
              </a:solidFill>
            </a:endParaRPr>
          </a:p>
        </p:txBody>
      </p:sp>
    </p:spTree>
    <p:extLst>
      <p:ext uri="{BB962C8B-B14F-4D97-AF65-F5344CB8AC3E}">
        <p14:creationId xmlns:p14="http://schemas.microsoft.com/office/powerpoint/2010/main" val="400381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A0732B08-7553-47CF-B6CF-26CD5A07666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5838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08000" y="6451091"/>
            <a:ext cx="11176000" cy="0"/>
          </a:xfrm>
          <a:custGeom>
            <a:avLst/>
            <a:gdLst/>
            <a:ahLst/>
            <a:cxnLst/>
            <a:rect l="l" t="t" r="r" b="b"/>
            <a:pathLst>
              <a:path w="8382000">
                <a:moveTo>
                  <a:pt x="0" y="0"/>
                </a:moveTo>
                <a:lnTo>
                  <a:pt x="8382000" y="0"/>
                </a:lnTo>
              </a:path>
            </a:pathLst>
          </a:custGeom>
          <a:ln w="57912">
            <a:solidFill>
              <a:srgbClr val="0C2D83"/>
            </a:solidFill>
          </a:ln>
        </p:spPr>
        <p:txBody>
          <a:bodyPr wrap="square" lIns="0" tIns="0" rIns="0" bIns="0" rtlCol="0"/>
          <a:lstStyle/>
          <a:p>
            <a:pPr fontAlgn="auto">
              <a:spcBef>
                <a:spcPts val="0"/>
              </a:spcBef>
              <a:spcAft>
                <a:spcPts val="0"/>
              </a:spcAft>
            </a:pPr>
            <a:endParaRPr sz="1800" smtClean="0">
              <a:solidFill>
                <a:prstClr val="black"/>
              </a:solidFill>
              <a:latin typeface="Calibri"/>
            </a:endParaRPr>
          </a:p>
        </p:txBody>
      </p:sp>
      <p:sp>
        <p:nvSpPr>
          <p:cNvPr id="17" name="bk object 17"/>
          <p:cNvSpPr/>
          <p:nvPr/>
        </p:nvSpPr>
        <p:spPr>
          <a:xfrm>
            <a:off x="508000" y="1231391"/>
            <a:ext cx="11176000" cy="0"/>
          </a:xfrm>
          <a:custGeom>
            <a:avLst/>
            <a:gdLst/>
            <a:ahLst/>
            <a:cxnLst/>
            <a:rect l="l" t="t" r="r" b="b"/>
            <a:pathLst>
              <a:path w="8382000">
                <a:moveTo>
                  <a:pt x="0" y="0"/>
                </a:moveTo>
                <a:lnTo>
                  <a:pt x="8382000" y="0"/>
                </a:lnTo>
              </a:path>
            </a:pathLst>
          </a:custGeom>
          <a:ln w="57912">
            <a:solidFill>
              <a:srgbClr val="0C2D83"/>
            </a:solidFill>
          </a:ln>
        </p:spPr>
        <p:txBody>
          <a:bodyPr wrap="square" lIns="0" tIns="0" rIns="0" bIns="0" rtlCol="0"/>
          <a:lstStyle/>
          <a:p>
            <a:pPr fontAlgn="auto">
              <a:spcBef>
                <a:spcPts val="0"/>
              </a:spcBef>
              <a:spcAft>
                <a:spcPts val="0"/>
              </a:spcAft>
            </a:pPr>
            <a:endParaRPr sz="1800" smtClean="0">
              <a:solidFill>
                <a:prstClr val="black"/>
              </a:solidFill>
              <a:latin typeface="Calibri"/>
            </a:endParaRPr>
          </a:p>
        </p:txBody>
      </p:sp>
      <p:sp>
        <p:nvSpPr>
          <p:cNvPr id="2" name="Holder 2"/>
          <p:cNvSpPr>
            <a:spLocks noGrp="1"/>
          </p:cNvSpPr>
          <p:nvPr>
            <p:ph type="title"/>
          </p:nvPr>
        </p:nvSpPr>
        <p:spPr/>
        <p:txBody>
          <a:bodyPr lIns="0" tIns="0" rIns="0" bIns="0"/>
          <a:lstStyle>
            <a:lvl1pPr>
              <a:defRPr sz="3600" b="1" i="1">
                <a:solidFill>
                  <a:srgbClr val="151C77"/>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400" b="1" i="0">
                <a:solidFill>
                  <a:schemeClr val="bg1"/>
                </a:solidFill>
                <a:latin typeface="Arial"/>
                <a:cs typeface="Arial"/>
              </a:defRPr>
            </a:lvl1pPr>
          </a:lstStyle>
          <a:p>
            <a:endParaRPr/>
          </a:p>
        </p:txBody>
      </p:sp>
      <p:sp>
        <p:nvSpPr>
          <p:cNvPr id="5" name="Holder 5"/>
          <p:cNvSpPr>
            <a:spLocks noGrp="1"/>
          </p:cNvSpPr>
          <p:nvPr>
            <p:ph type="dt" sz="half" idx="6"/>
          </p:nvPr>
        </p:nvSpPr>
        <p:spPr>
          <a:xfrm>
            <a:off x="609600" y="6377941"/>
            <a:ext cx="2804160" cy="215444"/>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rgbClr val="808080"/>
                </a:solidFill>
                <a:latin typeface="Arial"/>
                <a:cs typeface="Arial"/>
              </a:defRPr>
            </a:lvl1pPr>
          </a:lstStyle>
          <a:p>
            <a:pPr marL="95250"/>
            <a:fld id="{81D60167-4931-47E6-BA6A-407CBD079E47}" type="slidenum">
              <a:rPr lang="en-US" spc="-10" smtClean="0"/>
              <a:pPr marL="95250"/>
              <a:t>‹#›</a:t>
            </a:fld>
            <a:endParaRPr lang="en-US" spc="-1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1226" y="60096"/>
            <a:ext cx="1189078" cy="1097480"/>
          </a:xfrm>
          <a:prstGeom prst="rect">
            <a:avLst/>
          </a:prstGeom>
          <a:effectLst>
            <a:outerShdw blurRad="50800" dist="25400" dir="2700000" sx="99000" sy="99000" algn="tl" rotWithShape="0">
              <a:prstClr val="black">
                <a:alpha val="40000"/>
              </a:prstClr>
            </a:outerShdw>
          </a:effectLst>
        </p:spPr>
      </p:pic>
      <p:sp>
        <p:nvSpPr>
          <p:cNvPr id="11" name="Holder 4"/>
          <p:cNvSpPr>
            <a:spLocks noGrp="1"/>
          </p:cNvSpPr>
          <p:nvPr>
            <p:ph type="ftr" sz="quarter" idx="5"/>
          </p:nvPr>
        </p:nvSpPr>
        <p:spPr>
          <a:xfrm>
            <a:off x="4196861" y="6515523"/>
            <a:ext cx="3798275" cy="246221"/>
          </a:xfrm>
          <a:prstGeom prst="rect">
            <a:avLst/>
          </a:prstGeom>
        </p:spPr>
        <p:txBody>
          <a:bodyPr wrap="square" lIns="0" tIns="0" rIns="0" bIns="0">
            <a:spAutoFit/>
          </a:bodyPr>
          <a:lstStyle>
            <a:lvl1pPr>
              <a:defRPr sz="1600" b="1" i="1">
                <a:solidFill>
                  <a:schemeClr val="tx1"/>
                </a:solidFill>
                <a:latin typeface="Century Schoolbook"/>
                <a:cs typeface="Century Schoolbook"/>
              </a:defRPr>
            </a:lvl1pPr>
          </a:lstStyle>
          <a:p>
            <a:pPr marL="12700" fontAlgn="auto">
              <a:spcBef>
                <a:spcPts val="0"/>
              </a:spcBef>
              <a:spcAft>
                <a:spcPts val="0"/>
              </a:spcAft>
            </a:pPr>
            <a:r>
              <a:rPr lang="en-US" spc="-15" smtClean="0">
                <a:solidFill>
                  <a:prstClr val="black"/>
                </a:solidFill>
              </a:rPr>
              <a:t>Built Right, Ready to Fight</a:t>
            </a:r>
            <a:endParaRPr lang="en-US" spc="-10" dirty="0">
              <a:solidFill>
                <a:prstClr val="black"/>
              </a:solidFill>
            </a:endParaRPr>
          </a:p>
        </p:txBody>
      </p:sp>
      <p:pic>
        <p:nvPicPr>
          <p:cNvPr id="12" name="Picture 76" descr="smallaflogo"/>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04734" y="144303"/>
            <a:ext cx="1048260" cy="9634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559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08000" y="6451091"/>
            <a:ext cx="11176000" cy="0"/>
          </a:xfrm>
          <a:custGeom>
            <a:avLst/>
            <a:gdLst/>
            <a:ahLst/>
            <a:cxnLst/>
            <a:rect l="l" t="t" r="r" b="b"/>
            <a:pathLst>
              <a:path w="8382000">
                <a:moveTo>
                  <a:pt x="0" y="0"/>
                </a:moveTo>
                <a:lnTo>
                  <a:pt x="8382000" y="0"/>
                </a:lnTo>
              </a:path>
            </a:pathLst>
          </a:custGeom>
          <a:ln w="57912">
            <a:solidFill>
              <a:srgbClr val="0C2D83"/>
            </a:solidFill>
          </a:ln>
        </p:spPr>
        <p:txBody>
          <a:bodyPr wrap="square" lIns="0" tIns="0" rIns="0" bIns="0" rtlCol="0"/>
          <a:lstStyle/>
          <a:p>
            <a:pPr fontAlgn="auto">
              <a:spcBef>
                <a:spcPts val="0"/>
              </a:spcBef>
              <a:spcAft>
                <a:spcPts val="0"/>
              </a:spcAft>
            </a:pPr>
            <a:endParaRPr sz="1800" smtClean="0">
              <a:solidFill>
                <a:prstClr val="black"/>
              </a:solidFill>
              <a:latin typeface="Calibri"/>
            </a:endParaRPr>
          </a:p>
        </p:txBody>
      </p:sp>
      <p:sp>
        <p:nvSpPr>
          <p:cNvPr id="17" name="bk object 17"/>
          <p:cNvSpPr/>
          <p:nvPr/>
        </p:nvSpPr>
        <p:spPr>
          <a:xfrm>
            <a:off x="508000" y="1231391"/>
            <a:ext cx="11176000" cy="0"/>
          </a:xfrm>
          <a:custGeom>
            <a:avLst/>
            <a:gdLst/>
            <a:ahLst/>
            <a:cxnLst/>
            <a:rect l="l" t="t" r="r" b="b"/>
            <a:pathLst>
              <a:path w="8382000">
                <a:moveTo>
                  <a:pt x="0" y="0"/>
                </a:moveTo>
                <a:lnTo>
                  <a:pt x="8382000" y="0"/>
                </a:lnTo>
              </a:path>
            </a:pathLst>
          </a:custGeom>
          <a:ln w="57912">
            <a:solidFill>
              <a:srgbClr val="0C2D83"/>
            </a:solidFill>
          </a:ln>
        </p:spPr>
        <p:txBody>
          <a:bodyPr wrap="square" lIns="0" tIns="0" rIns="0" bIns="0" rtlCol="0"/>
          <a:lstStyle/>
          <a:p>
            <a:pPr fontAlgn="auto">
              <a:spcBef>
                <a:spcPts val="0"/>
              </a:spcBef>
              <a:spcAft>
                <a:spcPts val="0"/>
              </a:spcAft>
            </a:pPr>
            <a:endParaRPr sz="1800" smtClean="0">
              <a:solidFill>
                <a:prstClr val="black"/>
              </a:solidFill>
              <a:latin typeface="Calibri"/>
            </a:endParaRPr>
          </a:p>
        </p:txBody>
      </p:sp>
      <p:sp>
        <p:nvSpPr>
          <p:cNvPr id="3" name="Holder 3"/>
          <p:cNvSpPr>
            <a:spLocks noGrp="1"/>
          </p:cNvSpPr>
          <p:nvPr>
            <p:ph type="dt" sz="half" idx="6"/>
          </p:nvPr>
        </p:nvSpPr>
        <p:spPr>
          <a:xfrm>
            <a:off x="609600" y="6377941"/>
            <a:ext cx="2804160" cy="215444"/>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10/3/2019</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rgbClr val="808080"/>
                </a:solidFill>
                <a:latin typeface="Arial"/>
                <a:cs typeface="Arial"/>
              </a:defRPr>
            </a:lvl1pPr>
          </a:lstStyle>
          <a:p>
            <a:pPr marL="95250"/>
            <a:fld id="{81D60167-4931-47E6-BA6A-407CBD079E47}" type="slidenum">
              <a:rPr lang="en-US" spc="-10" smtClean="0"/>
              <a:pPr marL="95250"/>
              <a:t>‹#›</a:t>
            </a:fld>
            <a:endParaRPr lang="en-US" spc="-10" dirty="0"/>
          </a:p>
        </p:txBody>
      </p:sp>
      <p:sp>
        <p:nvSpPr>
          <p:cNvPr id="10" name="Holder 4"/>
          <p:cNvSpPr>
            <a:spLocks noGrp="1"/>
          </p:cNvSpPr>
          <p:nvPr>
            <p:ph type="ftr" sz="quarter" idx="5"/>
          </p:nvPr>
        </p:nvSpPr>
        <p:spPr>
          <a:xfrm>
            <a:off x="4196861" y="6515523"/>
            <a:ext cx="3798275" cy="246221"/>
          </a:xfrm>
          <a:prstGeom prst="rect">
            <a:avLst/>
          </a:prstGeom>
        </p:spPr>
        <p:txBody>
          <a:bodyPr wrap="square" lIns="0" tIns="0" rIns="0" bIns="0">
            <a:spAutoFit/>
          </a:bodyPr>
          <a:lstStyle>
            <a:lvl1pPr>
              <a:defRPr sz="1600" b="1" i="1">
                <a:solidFill>
                  <a:schemeClr val="tx1"/>
                </a:solidFill>
                <a:latin typeface="Century Schoolbook"/>
                <a:cs typeface="Century Schoolbook"/>
              </a:defRPr>
            </a:lvl1pPr>
          </a:lstStyle>
          <a:p>
            <a:pPr marL="12700" fontAlgn="auto">
              <a:spcBef>
                <a:spcPts val="0"/>
              </a:spcBef>
              <a:spcAft>
                <a:spcPts val="0"/>
              </a:spcAft>
            </a:pPr>
            <a:r>
              <a:rPr lang="en-US" spc="-15" smtClean="0">
                <a:solidFill>
                  <a:prstClr val="black"/>
                </a:solidFill>
              </a:rPr>
              <a:t>Built Right, Ready to Fight</a:t>
            </a:r>
            <a:endParaRPr lang="en-US" spc="-10" dirty="0">
              <a:solidFill>
                <a:prstClr val="black"/>
              </a:solidFill>
            </a:endParaRPr>
          </a:p>
        </p:txBody>
      </p:sp>
      <p:pic>
        <p:nvPicPr>
          <p:cNvPr id="5" name="Picture 4"/>
          <p:cNvPicPr>
            <a:picLocks noChangeAspect="1"/>
          </p:cNvPicPr>
          <p:nvPr userDrawn="1"/>
        </p:nvPicPr>
        <p:blipFill>
          <a:blip r:embed="rId2"/>
          <a:stretch>
            <a:fillRect/>
          </a:stretch>
        </p:blipFill>
        <p:spPr>
          <a:xfrm>
            <a:off x="10584075" y="0"/>
            <a:ext cx="1607925" cy="1205944"/>
          </a:xfrm>
          <a:prstGeom prst="rect">
            <a:avLst/>
          </a:prstGeom>
        </p:spPr>
      </p:pic>
      <p:pic>
        <p:nvPicPr>
          <p:cNvPr id="11" name="Picture 76" descr="smallaflogo"/>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04734" y="144303"/>
            <a:ext cx="1048260" cy="9634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5871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5" name="Line 5"/>
          <p:cNvSpPr>
            <a:spLocks noChangeShapeType="1"/>
          </p:cNvSpPr>
          <p:nvPr/>
        </p:nvSpPr>
        <p:spPr bwMode="auto">
          <a:xfrm>
            <a:off x="508000" y="1223808"/>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8" name="Rectangle 6"/>
          <p:cNvSpPr>
            <a:spLocks noGrp="1" noChangeArrowheads="1"/>
          </p:cNvSpPr>
          <p:nvPr>
            <p:ph type="dt" sz="half" idx="10"/>
          </p:nvPr>
        </p:nvSpPr>
        <p:spPr/>
        <p:txBody>
          <a:bodyPr/>
          <a:lstStyle>
            <a:lvl1pPr>
              <a:defRPr/>
            </a:lvl1pPr>
          </a:lstStyle>
          <a:p>
            <a:pPr>
              <a:defRPr/>
            </a:pPr>
            <a:r>
              <a:rPr lang="en-US" smtClean="0"/>
              <a:t>As of: </a:t>
            </a:r>
            <a:endParaRPr lang="en-US"/>
          </a:p>
        </p:txBody>
      </p:sp>
      <p:sp>
        <p:nvSpPr>
          <p:cNvPr id="9" name="Rectangle 7"/>
          <p:cNvSpPr>
            <a:spLocks noGrp="1" noChangeArrowheads="1"/>
          </p:cNvSpPr>
          <p:nvPr>
            <p:ph type="sldNum" sz="quarter" idx="11"/>
          </p:nvPr>
        </p:nvSpPr>
        <p:spPr/>
        <p:txBody>
          <a:bodyPr/>
          <a:lstStyle>
            <a:lvl1pPr>
              <a:defRPr/>
            </a:lvl1pPr>
          </a:lstStyle>
          <a:p>
            <a:pPr>
              <a:defRPr/>
            </a:pPr>
            <a:fld id="{0C8B3FFA-99AC-4324-BD10-92BBEB903BFC}" type="slidenum">
              <a:rPr lang="en-US" smtClean="0">
                <a:solidFill>
                  <a:srgbClr val="FFFFFF">
                    <a:lumMod val="50000"/>
                  </a:srgbClr>
                </a:solidFill>
              </a:rPr>
              <a:pPr>
                <a:defRPr/>
              </a:pPr>
              <a:t>‹#›</a:t>
            </a:fld>
            <a:endParaRPr lang="en-US" dirty="0">
              <a:solidFill>
                <a:srgbClr val="808080"/>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002" y="1582201"/>
            <a:ext cx="2123232" cy="2166045"/>
          </a:xfrm>
          <a:prstGeom prst="rect">
            <a:avLst/>
          </a:prstGeom>
          <a:effectLst>
            <a:glow rad="139700">
              <a:schemeClr val="accent3">
                <a:satMod val="175000"/>
                <a:alpha val="40000"/>
              </a:schemeClr>
            </a:glow>
          </a:effectLst>
        </p:spPr>
      </p:pic>
      <p:sp>
        <p:nvSpPr>
          <p:cNvPr id="14" name="Title 1"/>
          <p:cNvSpPr>
            <a:spLocks noGrp="1"/>
          </p:cNvSpPr>
          <p:nvPr userDrawn="1"/>
        </p:nvSpPr>
        <p:spPr>
          <a:xfrm>
            <a:off x="0" y="8093"/>
            <a:ext cx="121920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i="1" dirty="0" smtClean="0">
                <a:solidFill>
                  <a:srgbClr val="000000"/>
                </a:solidFill>
              </a:rPr>
              <a:t>Air Force Sustainment Center</a:t>
            </a:r>
            <a:r>
              <a:rPr lang="en-US" sz="3600" b="1" dirty="0" smtClean="0">
                <a:solidFill>
                  <a:srgbClr val="000000"/>
                </a:solidFill>
              </a:rPr>
              <a:t/>
            </a:r>
            <a:br>
              <a:rPr lang="en-US" sz="3600" b="1" dirty="0" smtClean="0">
                <a:solidFill>
                  <a:srgbClr val="000000"/>
                </a:solidFill>
              </a:rPr>
            </a:br>
            <a:endParaRPr lang="en-US" sz="2400" i="1" dirty="0">
              <a:solidFill>
                <a:srgbClr val="000000"/>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1951" y="1559248"/>
            <a:ext cx="2372050" cy="2211949"/>
          </a:xfrm>
          <a:prstGeom prst="rect">
            <a:avLst/>
          </a:prstGeom>
          <a:effectLst>
            <a:outerShdw blurRad="50800" dist="25400" dir="2700000" algn="tl" rotWithShape="0">
              <a:prstClr val="black">
                <a:alpha val="40000"/>
              </a:prstClr>
            </a:outerShdw>
          </a:effectLst>
        </p:spPr>
      </p:pic>
    </p:spTree>
    <p:extLst>
      <p:ext uri="{BB962C8B-B14F-4D97-AF65-F5344CB8AC3E}">
        <p14:creationId xmlns:p14="http://schemas.microsoft.com/office/powerpoint/2010/main" val="398187548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96829" y="49213"/>
            <a:ext cx="9082559"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smtClean="0"/>
              <a:t>As of: </a:t>
            </a:r>
            <a:endParaRPr lang="en-US"/>
          </a:p>
        </p:txBody>
      </p:sp>
      <p:sp>
        <p:nvSpPr>
          <p:cNvPr id="5" name="Slide Number Placeholder 4"/>
          <p:cNvSpPr>
            <a:spLocks noGrp="1"/>
          </p:cNvSpPr>
          <p:nvPr>
            <p:ph type="sldNum" sz="quarter" idx="11"/>
          </p:nvPr>
        </p:nvSpPr>
        <p:spPr/>
        <p:txBody>
          <a:bodyPr/>
          <a:lstStyle>
            <a:lvl1pPr>
              <a:defRPr/>
            </a:lvl1pPr>
          </a:lstStyle>
          <a:p>
            <a:pPr>
              <a:defRPr/>
            </a:pPr>
            <a:fld id="{E8C4CF4F-2ECB-4C54-9552-FB58A436033C}" type="slidenum">
              <a:rPr lang="en-US">
                <a:solidFill>
                  <a:srgbClr val="FFFFFF">
                    <a:lumMod val="50000"/>
                  </a:srgbClr>
                </a:solidFill>
              </a:rPr>
              <a:pPr>
                <a:defRPr/>
              </a:pPr>
              <a:t>‹#›</a:t>
            </a:fld>
            <a:endParaRPr lang="en-US" dirty="0">
              <a:solidFill>
                <a:srgbClr val="808080"/>
              </a:solidFill>
            </a:endParaRPr>
          </a:p>
        </p:txBody>
      </p:sp>
    </p:spTree>
    <p:extLst>
      <p:ext uri="{BB962C8B-B14F-4D97-AF65-F5344CB8AC3E}">
        <p14:creationId xmlns:p14="http://schemas.microsoft.com/office/powerpoint/2010/main" val="324699910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4" descr="title graphic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65300"/>
            <a:ext cx="59944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6"/>
          <p:cNvSpPr txBox="1">
            <a:spLocks noChangeArrowheads="1"/>
          </p:cNvSpPr>
          <p:nvPr userDrawn="1"/>
        </p:nvSpPr>
        <p:spPr bwMode="auto">
          <a:xfrm>
            <a:off x="1576917" y="365126"/>
            <a:ext cx="73454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fontAlgn="base">
              <a:spcBef>
                <a:spcPct val="0"/>
              </a:spcBef>
              <a:spcAft>
                <a:spcPct val="0"/>
              </a:spcAft>
              <a:defRPr/>
            </a:pPr>
            <a:r>
              <a:rPr lang="en-US" altLang="en-US" sz="4000" b="1" smtClean="0">
                <a:solidFill>
                  <a:srgbClr val="000000"/>
                </a:solidFill>
                <a:latin typeface="Arial" charset="0"/>
              </a:rPr>
              <a:t>Ogden Air Logistics Complex</a:t>
            </a:r>
          </a:p>
        </p:txBody>
      </p:sp>
      <p:sp>
        <p:nvSpPr>
          <p:cNvPr id="6" name="Rectangle 78"/>
          <p:cNvSpPr>
            <a:spLocks noChangeArrowheads="1"/>
          </p:cNvSpPr>
          <p:nvPr userDrawn="1"/>
        </p:nvSpPr>
        <p:spPr bwMode="auto">
          <a:xfrm flipV="1">
            <a:off x="0" y="6400800"/>
            <a:ext cx="12192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fontAlgn="base">
              <a:spcBef>
                <a:spcPct val="0"/>
              </a:spcBef>
              <a:spcAft>
                <a:spcPct val="0"/>
              </a:spcAft>
              <a:defRPr/>
            </a:pPr>
            <a:endParaRPr lang="en-US" sz="2400">
              <a:solidFill>
                <a:srgbClr val="000000"/>
              </a:solidFill>
              <a:latin typeface="Verdana" panose="020B0604030504040204" pitchFamily="34" charset="0"/>
            </a:endParaRPr>
          </a:p>
        </p:txBody>
      </p:sp>
      <p:sp>
        <p:nvSpPr>
          <p:cNvPr id="7" name="Rectangle 83"/>
          <p:cNvSpPr>
            <a:spLocks noChangeArrowheads="1"/>
          </p:cNvSpPr>
          <p:nvPr userDrawn="1"/>
        </p:nvSpPr>
        <p:spPr bwMode="auto">
          <a:xfrm flipV="1">
            <a:off x="0" y="1219200"/>
            <a:ext cx="12192000" cy="76200"/>
          </a:xfrm>
          <a:prstGeom prst="rect">
            <a:avLst/>
          </a:prstGeom>
          <a:gradFill rotWithShape="0">
            <a:gsLst>
              <a:gs pos="0">
                <a:schemeClr val="accent1">
                  <a:gamma/>
                  <a:tint val="21176"/>
                  <a:invGamma/>
                </a:schemeClr>
              </a:gs>
              <a:gs pos="100000">
                <a:schemeClr val="accent1"/>
              </a:gs>
            </a:gsLst>
            <a:lin ang="0" scaled="1"/>
          </a:gradFill>
          <a:ln w="9525">
            <a:noFill/>
            <a:miter lim="800000"/>
            <a:headEnd/>
            <a:tailEnd/>
          </a:ln>
          <a:effectLst/>
        </p:spPr>
        <p:txBody>
          <a:bodyPr wrap="none" anchor="ctr"/>
          <a:lstStyle/>
          <a:p>
            <a:pPr fontAlgn="base">
              <a:spcBef>
                <a:spcPct val="0"/>
              </a:spcBef>
              <a:spcAft>
                <a:spcPct val="0"/>
              </a:spcAft>
              <a:defRPr/>
            </a:pPr>
            <a:endParaRPr lang="en-US" sz="2400">
              <a:solidFill>
                <a:srgbClr val="000000"/>
              </a:solidFill>
              <a:latin typeface="Verdana" panose="020B0604030504040204" pitchFamily="34" charset="0"/>
            </a:endParaRPr>
          </a:p>
        </p:txBody>
      </p:sp>
      <p:sp>
        <p:nvSpPr>
          <p:cNvPr id="54338" name="Rectangle 66"/>
          <p:cNvSpPr>
            <a:spLocks noGrp="1" noChangeArrowheads="1"/>
          </p:cNvSpPr>
          <p:nvPr>
            <p:ph type="ctrTitle" sz="quarter"/>
          </p:nvPr>
        </p:nvSpPr>
        <p:spPr>
          <a:xfrm>
            <a:off x="5892800" y="1447800"/>
            <a:ext cx="5994400" cy="2667000"/>
          </a:xfrm>
        </p:spPr>
        <p:txBody>
          <a:bodyPr/>
          <a:lstStyle>
            <a:lvl1pPr>
              <a:defRPr/>
            </a:lvl1pPr>
          </a:lstStyle>
          <a:p>
            <a:r>
              <a:rPr lang="en-US"/>
              <a:t>Click to edit Master title style</a:t>
            </a:r>
          </a:p>
        </p:txBody>
      </p:sp>
      <p:sp>
        <p:nvSpPr>
          <p:cNvPr id="54339" name="Rectangle 67"/>
          <p:cNvSpPr>
            <a:spLocks noGrp="1" noChangeArrowheads="1"/>
          </p:cNvSpPr>
          <p:nvPr>
            <p:ph type="subTitle" sz="quarter" idx="1"/>
          </p:nvPr>
        </p:nvSpPr>
        <p:spPr>
          <a:xfrm>
            <a:off x="5892800" y="4343400"/>
            <a:ext cx="5994400" cy="1828800"/>
          </a:xfrm>
        </p:spPr>
        <p:txBody>
          <a:bodyPr/>
          <a:lstStyle>
            <a:lvl1pPr marL="0" indent="0" algn="ctr">
              <a:buFont typeface="Wingdings" pitchFamily="2" charset="2"/>
              <a:buNone/>
              <a:defRPr sz="2000"/>
            </a:lvl1pPr>
          </a:lstStyle>
          <a:p>
            <a:r>
              <a:rPr lang="en-US"/>
              <a:t>Click to edit Master subtitle style</a:t>
            </a:r>
          </a:p>
        </p:txBody>
      </p:sp>
      <p:sp>
        <p:nvSpPr>
          <p:cNvPr id="8" name="Rectangle 80"/>
          <p:cNvSpPr>
            <a:spLocks noGrp="1" noChangeArrowheads="1"/>
          </p:cNvSpPr>
          <p:nvPr>
            <p:ph type="dt" sz="half" idx="10"/>
          </p:nvPr>
        </p:nvSpPr>
        <p:spPr bwMode="auto">
          <a:xfrm>
            <a:off x="406400" y="6477000"/>
            <a:ext cx="2540000" cy="338138"/>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9" name="Rectangle 81"/>
          <p:cNvSpPr>
            <a:spLocks noGrp="1" noChangeArrowheads="1"/>
          </p:cNvSpPr>
          <p:nvPr>
            <p:ph type="ftr" sz="quarter" idx="11"/>
          </p:nvPr>
        </p:nvSpPr>
        <p:spPr/>
        <p:txBody>
          <a:bodyPr/>
          <a:lstStyle>
            <a:lvl1pPr>
              <a:defRPr/>
            </a:lvl1pPr>
          </a:lstStyle>
          <a:p>
            <a:pPr>
              <a:defRPr/>
            </a:pPr>
            <a:r>
              <a:rPr lang="en-US">
                <a:solidFill>
                  <a:srgbClr val="000000"/>
                </a:solidFill>
              </a:rPr>
              <a:t>Built Right, Ready to Fight</a:t>
            </a:r>
          </a:p>
        </p:txBody>
      </p:sp>
      <p:sp>
        <p:nvSpPr>
          <p:cNvPr id="10" name="Rectangle 82"/>
          <p:cNvSpPr>
            <a:spLocks noGrp="1" noChangeArrowheads="1"/>
          </p:cNvSpPr>
          <p:nvPr>
            <p:ph type="sldNum" sz="quarter" idx="12"/>
          </p:nvPr>
        </p:nvSpPr>
        <p:spPr bwMode="auto">
          <a:xfrm>
            <a:off x="11480800" y="6519862"/>
            <a:ext cx="541867" cy="338138"/>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i="1" smtClean="0">
                <a:latin typeface="Arial" panose="020B0604020202020204" pitchFamily="34" charset="0"/>
              </a:defRPr>
            </a:lvl1pPr>
          </a:lstStyle>
          <a:p>
            <a:pPr fontAlgn="base">
              <a:spcBef>
                <a:spcPct val="0"/>
              </a:spcBef>
              <a:spcAft>
                <a:spcPct val="0"/>
              </a:spcAft>
              <a:defRPr/>
            </a:pPr>
            <a:fld id="{3782C279-9F09-49E5-9EC3-1F84C1E8525E}" type="slidenum">
              <a:rPr lang="en-US" altLang="en-US" smtClean="0">
                <a:solidFill>
                  <a:srgbClr val="000000"/>
                </a:solidFill>
              </a:rPr>
              <a:pPr fontAlgn="base">
                <a:spcBef>
                  <a:spcPct val="0"/>
                </a:spcBef>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570452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ftr" sz="quarter" idx="10"/>
          </p:nvPr>
        </p:nvSpPr>
        <p:spPr>
          <a:ln/>
        </p:spPr>
        <p:txBody>
          <a:bodyPr/>
          <a:lstStyle>
            <a:lvl1pPr>
              <a:defRPr/>
            </a:lvl1pPr>
          </a:lstStyle>
          <a:p>
            <a:pPr>
              <a:defRPr/>
            </a:pPr>
            <a:r>
              <a:rPr lang="en-US" smtClean="0">
                <a:solidFill>
                  <a:srgbClr val="000000"/>
                </a:solidFill>
              </a:rPr>
              <a:t>Built Right, Ready to Fight</a:t>
            </a:r>
            <a:endParaRPr lang="en-US">
              <a:solidFill>
                <a:srgbClr val="000000"/>
              </a:solidFill>
            </a:endParaRPr>
          </a:p>
        </p:txBody>
      </p:sp>
    </p:spTree>
    <p:extLst>
      <p:ext uri="{BB962C8B-B14F-4D97-AF65-F5344CB8AC3E}">
        <p14:creationId xmlns:p14="http://schemas.microsoft.com/office/powerpoint/2010/main" val="3622727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fontAlgn="auto">
              <a:spcBef>
                <a:spcPts val="0"/>
              </a:spcBef>
              <a:spcAft>
                <a:spcPts val="0"/>
              </a:spcAft>
            </a:pPr>
            <a:fld id="{D7D78757-6A13-4B15-8B56-7DE4A1EA2E9C}" type="datetimeFigureOut">
              <a:rPr lang="en-US" smtClean="0">
                <a:solidFill>
                  <a:prstClr val="black">
                    <a:tint val="75000"/>
                  </a:prstClr>
                </a:solidFill>
                <a:latin typeface="Calibri"/>
              </a:rPr>
              <a:pPr fontAlgn="auto">
                <a:spcBef>
                  <a:spcPts val="0"/>
                </a:spcBef>
                <a:spcAft>
                  <a:spcPts val="0"/>
                </a:spcAft>
              </a:pPr>
              <a:t>10/3/2019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fontAlgn="auto">
              <a:spcBef>
                <a:spcPts val="0"/>
              </a:spcBef>
              <a:spcAft>
                <a:spcPts val="0"/>
              </a:spcAft>
            </a:pPr>
            <a:fld id="{4EFEA6BA-BE9A-48CF-A49C-EE6D63C4A9F2}"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77115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Holder 4"/>
          <p:cNvSpPr>
            <a:spLocks noGrp="1"/>
          </p:cNvSpPr>
          <p:nvPr>
            <p:ph type="ftr" sz="quarter" idx="5"/>
          </p:nvPr>
        </p:nvSpPr>
        <p:spPr>
          <a:xfrm>
            <a:off x="4196861" y="6515523"/>
            <a:ext cx="3798275" cy="246221"/>
          </a:xfrm>
          <a:prstGeom prst="rect">
            <a:avLst/>
          </a:prstGeom>
        </p:spPr>
        <p:txBody>
          <a:bodyPr wrap="square" lIns="0" tIns="0" rIns="0" bIns="0">
            <a:spAutoFit/>
          </a:bodyPr>
          <a:lstStyle>
            <a:lvl1pPr>
              <a:defRPr sz="1600" b="1" i="1">
                <a:solidFill>
                  <a:schemeClr val="tx1"/>
                </a:solidFill>
                <a:latin typeface="Century Schoolbook"/>
                <a:cs typeface="Century Schoolbook"/>
              </a:defRPr>
            </a:lvl1pPr>
          </a:lstStyle>
          <a:p>
            <a:pPr marL="12700" fontAlgn="auto">
              <a:spcBef>
                <a:spcPts val="0"/>
              </a:spcBef>
              <a:spcAft>
                <a:spcPts val="0"/>
              </a:spcAft>
            </a:pPr>
            <a:r>
              <a:rPr lang="en-US" spc="-15" smtClean="0">
                <a:solidFill>
                  <a:prstClr val="black"/>
                </a:solidFill>
              </a:rPr>
              <a:t>Built Right, Ready to Fight</a:t>
            </a:r>
            <a:endParaRPr lang="en-US" spc="-10" dirty="0">
              <a:solidFill>
                <a:prstClr val="black"/>
              </a:solidFill>
            </a:endParaRPr>
          </a:p>
        </p:txBody>
      </p:sp>
    </p:spTree>
    <p:extLst>
      <p:ext uri="{BB962C8B-B14F-4D97-AF65-F5344CB8AC3E}">
        <p14:creationId xmlns:p14="http://schemas.microsoft.com/office/powerpoint/2010/main" val="2275657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ftr" sz="quarter" idx="10"/>
          </p:nvPr>
        </p:nvSpPr>
        <p:spPr>
          <a:ln/>
        </p:spPr>
        <p:txBody>
          <a:bodyPr/>
          <a:lstStyle>
            <a:lvl1pPr>
              <a:defRPr/>
            </a:lvl1pPr>
          </a:lstStyle>
          <a:p>
            <a:pPr>
              <a:defRPr/>
            </a:pPr>
            <a:r>
              <a:rPr lang="en-US">
                <a:solidFill>
                  <a:srgbClr val="000000"/>
                </a:solidFill>
              </a:rPr>
              <a:t>Built Right, Ready to Fight</a:t>
            </a:r>
          </a:p>
        </p:txBody>
      </p:sp>
    </p:spTree>
    <p:extLst>
      <p:ext uri="{BB962C8B-B14F-4D97-AF65-F5344CB8AC3E}">
        <p14:creationId xmlns:p14="http://schemas.microsoft.com/office/powerpoint/2010/main" val="183359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Holder 4"/>
          <p:cNvSpPr>
            <a:spLocks noGrp="1"/>
          </p:cNvSpPr>
          <p:nvPr>
            <p:ph type="ftr" sz="quarter" idx="5"/>
          </p:nvPr>
        </p:nvSpPr>
        <p:spPr>
          <a:xfrm>
            <a:off x="4196861" y="6515523"/>
            <a:ext cx="3798275" cy="246221"/>
          </a:xfrm>
          <a:prstGeom prst="rect">
            <a:avLst/>
          </a:prstGeom>
        </p:spPr>
        <p:txBody>
          <a:bodyPr wrap="square" lIns="0" tIns="0" rIns="0" bIns="0">
            <a:spAutoFit/>
          </a:bodyPr>
          <a:lstStyle>
            <a:lvl1pPr>
              <a:defRPr sz="1600" b="1" i="1">
                <a:solidFill>
                  <a:schemeClr val="tx1"/>
                </a:solidFill>
                <a:latin typeface="Century Schoolbook"/>
                <a:cs typeface="Century Schoolbook"/>
              </a:defRPr>
            </a:lvl1pPr>
          </a:lstStyle>
          <a:p>
            <a:pPr marL="12700" fontAlgn="auto">
              <a:spcBef>
                <a:spcPts val="0"/>
              </a:spcBef>
              <a:spcAft>
                <a:spcPts val="0"/>
              </a:spcAft>
            </a:pPr>
            <a:r>
              <a:rPr lang="en-US" spc="-15" smtClean="0">
                <a:solidFill>
                  <a:prstClr val="black"/>
                </a:solidFill>
              </a:rPr>
              <a:t>Built Right, Ready to Fight</a:t>
            </a:r>
            <a:endParaRPr lang="en-US" spc="-10" dirty="0">
              <a:solidFill>
                <a:prstClr val="black"/>
              </a:solidFill>
            </a:endParaRPr>
          </a:p>
        </p:txBody>
      </p:sp>
    </p:spTree>
    <p:extLst>
      <p:ext uri="{BB962C8B-B14F-4D97-AF65-F5344CB8AC3E}">
        <p14:creationId xmlns:p14="http://schemas.microsoft.com/office/powerpoint/2010/main" val="2645184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6400" y="1447800"/>
            <a:ext cx="5689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99200" y="1447800"/>
            <a:ext cx="5689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Holder 4"/>
          <p:cNvSpPr>
            <a:spLocks noGrp="1"/>
          </p:cNvSpPr>
          <p:nvPr>
            <p:ph type="ftr" sz="quarter" idx="5"/>
          </p:nvPr>
        </p:nvSpPr>
        <p:spPr>
          <a:xfrm>
            <a:off x="4196861" y="6515523"/>
            <a:ext cx="3798275" cy="246221"/>
          </a:xfrm>
          <a:prstGeom prst="rect">
            <a:avLst/>
          </a:prstGeom>
        </p:spPr>
        <p:txBody>
          <a:bodyPr wrap="square" lIns="0" tIns="0" rIns="0" bIns="0">
            <a:spAutoFit/>
          </a:bodyPr>
          <a:lstStyle>
            <a:lvl1pPr>
              <a:defRPr sz="1600" b="1" i="1">
                <a:solidFill>
                  <a:schemeClr val="tx1"/>
                </a:solidFill>
                <a:latin typeface="Century Schoolbook"/>
                <a:cs typeface="Century Schoolbook"/>
              </a:defRPr>
            </a:lvl1pPr>
          </a:lstStyle>
          <a:p>
            <a:pPr marL="12700" fontAlgn="auto">
              <a:spcBef>
                <a:spcPts val="0"/>
              </a:spcBef>
              <a:spcAft>
                <a:spcPts val="0"/>
              </a:spcAft>
            </a:pPr>
            <a:r>
              <a:rPr lang="en-US" spc="-15" smtClean="0">
                <a:solidFill>
                  <a:prstClr val="black"/>
                </a:solidFill>
              </a:rPr>
              <a:t>Built Right, Ready to Fight</a:t>
            </a:r>
            <a:endParaRPr lang="en-US" spc="-10" dirty="0">
              <a:solidFill>
                <a:prstClr val="black"/>
              </a:solidFill>
            </a:endParaRPr>
          </a:p>
        </p:txBody>
      </p:sp>
    </p:spTree>
    <p:extLst>
      <p:ext uri="{BB962C8B-B14F-4D97-AF65-F5344CB8AC3E}">
        <p14:creationId xmlns:p14="http://schemas.microsoft.com/office/powerpoint/2010/main" val="762673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Holder 4"/>
          <p:cNvSpPr>
            <a:spLocks noGrp="1"/>
          </p:cNvSpPr>
          <p:nvPr>
            <p:ph type="ftr" sz="quarter" idx="5"/>
          </p:nvPr>
        </p:nvSpPr>
        <p:spPr>
          <a:xfrm>
            <a:off x="4196861" y="6515523"/>
            <a:ext cx="3798275" cy="246221"/>
          </a:xfrm>
          <a:prstGeom prst="rect">
            <a:avLst/>
          </a:prstGeom>
        </p:spPr>
        <p:txBody>
          <a:bodyPr wrap="square" lIns="0" tIns="0" rIns="0" bIns="0">
            <a:spAutoFit/>
          </a:bodyPr>
          <a:lstStyle>
            <a:lvl1pPr>
              <a:defRPr sz="1600" b="1" i="1">
                <a:solidFill>
                  <a:schemeClr val="tx1"/>
                </a:solidFill>
                <a:latin typeface="Century Schoolbook"/>
                <a:cs typeface="Century Schoolbook"/>
              </a:defRPr>
            </a:lvl1pPr>
          </a:lstStyle>
          <a:p>
            <a:pPr marL="12700" fontAlgn="auto">
              <a:spcBef>
                <a:spcPts val="0"/>
              </a:spcBef>
              <a:spcAft>
                <a:spcPts val="0"/>
              </a:spcAft>
            </a:pPr>
            <a:r>
              <a:rPr lang="en-US" spc="-15" smtClean="0">
                <a:solidFill>
                  <a:prstClr val="black"/>
                </a:solidFill>
              </a:rPr>
              <a:t>Built Right, Ready to Fight</a:t>
            </a:r>
            <a:endParaRPr lang="en-US" spc="-10" dirty="0">
              <a:solidFill>
                <a:prstClr val="black"/>
              </a:solidFill>
            </a:endParaRPr>
          </a:p>
        </p:txBody>
      </p:sp>
    </p:spTree>
    <p:extLst>
      <p:ext uri="{BB962C8B-B14F-4D97-AF65-F5344CB8AC3E}">
        <p14:creationId xmlns:p14="http://schemas.microsoft.com/office/powerpoint/2010/main" val="4095865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Holder 4"/>
          <p:cNvSpPr>
            <a:spLocks noGrp="1"/>
          </p:cNvSpPr>
          <p:nvPr>
            <p:ph type="ftr" sz="quarter" idx="5"/>
          </p:nvPr>
        </p:nvSpPr>
        <p:spPr>
          <a:xfrm>
            <a:off x="4196861" y="6515523"/>
            <a:ext cx="3798275" cy="246221"/>
          </a:xfrm>
          <a:prstGeom prst="rect">
            <a:avLst/>
          </a:prstGeom>
        </p:spPr>
        <p:txBody>
          <a:bodyPr wrap="square" lIns="0" tIns="0" rIns="0" bIns="0">
            <a:spAutoFit/>
          </a:bodyPr>
          <a:lstStyle>
            <a:lvl1pPr>
              <a:defRPr sz="1600" b="1" i="1">
                <a:solidFill>
                  <a:schemeClr val="tx1"/>
                </a:solidFill>
                <a:latin typeface="Century Schoolbook"/>
                <a:cs typeface="Century Schoolbook"/>
              </a:defRPr>
            </a:lvl1pPr>
          </a:lstStyle>
          <a:p>
            <a:pPr marL="12700" fontAlgn="auto">
              <a:spcBef>
                <a:spcPts val="0"/>
              </a:spcBef>
              <a:spcAft>
                <a:spcPts val="0"/>
              </a:spcAft>
            </a:pPr>
            <a:r>
              <a:rPr lang="en-US" spc="-15" smtClean="0">
                <a:solidFill>
                  <a:prstClr val="black"/>
                </a:solidFill>
              </a:rPr>
              <a:t>Built Right, Ready to Fight</a:t>
            </a:r>
            <a:endParaRPr lang="en-US" spc="-10" dirty="0">
              <a:solidFill>
                <a:prstClr val="black"/>
              </a:solidFill>
            </a:endParaRPr>
          </a:p>
        </p:txBody>
      </p:sp>
    </p:spTree>
    <p:extLst>
      <p:ext uri="{BB962C8B-B14F-4D97-AF65-F5344CB8AC3E}">
        <p14:creationId xmlns:p14="http://schemas.microsoft.com/office/powerpoint/2010/main" val="2226326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Holder 4"/>
          <p:cNvSpPr>
            <a:spLocks noGrp="1"/>
          </p:cNvSpPr>
          <p:nvPr>
            <p:ph type="ftr" sz="quarter" idx="5"/>
          </p:nvPr>
        </p:nvSpPr>
        <p:spPr>
          <a:xfrm>
            <a:off x="4196861" y="6515523"/>
            <a:ext cx="3798275" cy="246221"/>
          </a:xfrm>
          <a:prstGeom prst="rect">
            <a:avLst/>
          </a:prstGeom>
        </p:spPr>
        <p:txBody>
          <a:bodyPr wrap="square" lIns="0" tIns="0" rIns="0" bIns="0">
            <a:spAutoFit/>
          </a:bodyPr>
          <a:lstStyle>
            <a:lvl1pPr>
              <a:defRPr sz="1600" b="1" i="1">
                <a:solidFill>
                  <a:schemeClr val="tx1"/>
                </a:solidFill>
                <a:latin typeface="Century Schoolbook"/>
                <a:cs typeface="Century Schoolbook"/>
              </a:defRPr>
            </a:lvl1pPr>
          </a:lstStyle>
          <a:p>
            <a:pPr marL="12700" fontAlgn="auto">
              <a:spcBef>
                <a:spcPts val="0"/>
              </a:spcBef>
              <a:spcAft>
                <a:spcPts val="0"/>
              </a:spcAft>
            </a:pPr>
            <a:r>
              <a:rPr lang="en-US" spc="-15" smtClean="0">
                <a:solidFill>
                  <a:prstClr val="black"/>
                </a:solidFill>
              </a:rPr>
              <a:t>Built Right, Ready to Fight</a:t>
            </a:r>
            <a:endParaRPr lang="en-US" spc="-10" dirty="0">
              <a:solidFill>
                <a:prstClr val="black"/>
              </a:solidFill>
            </a:endParaRPr>
          </a:p>
        </p:txBody>
      </p:sp>
    </p:spTree>
    <p:extLst>
      <p:ext uri="{BB962C8B-B14F-4D97-AF65-F5344CB8AC3E}">
        <p14:creationId xmlns:p14="http://schemas.microsoft.com/office/powerpoint/2010/main" val="2533698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Holder 4"/>
          <p:cNvSpPr>
            <a:spLocks noGrp="1"/>
          </p:cNvSpPr>
          <p:nvPr>
            <p:ph type="ftr" sz="quarter" idx="5"/>
          </p:nvPr>
        </p:nvSpPr>
        <p:spPr>
          <a:xfrm>
            <a:off x="4196861" y="6515523"/>
            <a:ext cx="3798275" cy="246221"/>
          </a:xfrm>
          <a:prstGeom prst="rect">
            <a:avLst/>
          </a:prstGeom>
        </p:spPr>
        <p:txBody>
          <a:bodyPr wrap="square" lIns="0" tIns="0" rIns="0" bIns="0">
            <a:spAutoFit/>
          </a:bodyPr>
          <a:lstStyle>
            <a:lvl1pPr>
              <a:defRPr sz="1600" b="1" i="1">
                <a:solidFill>
                  <a:schemeClr val="tx1"/>
                </a:solidFill>
                <a:latin typeface="Century Schoolbook"/>
                <a:cs typeface="Century Schoolbook"/>
              </a:defRPr>
            </a:lvl1pPr>
          </a:lstStyle>
          <a:p>
            <a:pPr marL="12700" fontAlgn="auto">
              <a:spcBef>
                <a:spcPts val="0"/>
              </a:spcBef>
              <a:spcAft>
                <a:spcPts val="0"/>
              </a:spcAft>
            </a:pPr>
            <a:r>
              <a:rPr lang="en-US" spc="-15" smtClean="0">
                <a:solidFill>
                  <a:prstClr val="black"/>
                </a:solidFill>
              </a:rPr>
              <a:t>Built Right, Ready to Fight</a:t>
            </a:r>
            <a:endParaRPr lang="en-US" spc="-10" dirty="0">
              <a:solidFill>
                <a:prstClr val="black"/>
              </a:solidFill>
            </a:endParaRPr>
          </a:p>
        </p:txBody>
      </p:sp>
    </p:spTree>
    <p:extLst>
      <p:ext uri="{BB962C8B-B14F-4D97-AF65-F5344CB8AC3E}">
        <p14:creationId xmlns:p14="http://schemas.microsoft.com/office/powerpoint/2010/main" val="908895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Holder 4"/>
          <p:cNvSpPr>
            <a:spLocks noGrp="1"/>
          </p:cNvSpPr>
          <p:nvPr>
            <p:ph type="ftr" sz="quarter" idx="5"/>
          </p:nvPr>
        </p:nvSpPr>
        <p:spPr>
          <a:xfrm>
            <a:off x="4196861" y="6515523"/>
            <a:ext cx="3798275" cy="246221"/>
          </a:xfrm>
          <a:prstGeom prst="rect">
            <a:avLst/>
          </a:prstGeom>
        </p:spPr>
        <p:txBody>
          <a:bodyPr wrap="square" lIns="0" tIns="0" rIns="0" bIns="0">
            <a:spAutoFit/>
          </a:bodyPr>
          <a:lstStyle>
            <a:lvl1pPr>
              <a:defRPr sz="1600" b="1" i="1">
                <a:solidFill>
                  <a:schemeClr val="tx1"/>
                </a:solidFill>
                <a:latin typeface="Century Schoolbook"/>
                <a:cs typeface="Century Schoolbook"/>
              </a:defRPr>
            </a:lvl1pPr>
          </a:lstStyle>
          <a:p>
            <a:pPr marL="12700" fontAlgn="auto">
              <a:spcBef>
                <a:spcPts val="0"/>
              </a:spcBef>
              <a:spcAft>
                <a:spcPts val="0"/>
              </a:spcAft>
            </a:pPr>
            <a:r>
              <a:rPr lang="en-US" spc="-15" smtClean="0">
                <a:solidFill>
                  <a:prstClr val="black"/>
                </a:solidFill>
              </a:rPr>
              <a:t>Built Right, Ready to Fight</a:t>
            </a:r>
            <a:endParaRPr lang="en-US" spc="-10" dirty="0">
              <a:solidFill>
                <a:prstClr val="black"/>
              </a:solidFill>
            </a:endParaRPr>
          </a:p>
        </p:txBody>
      </p:sp>
    </p:spTree>
    <p:extLst>
      <p:ext uri="{BB962C8B-B14F-4D97-AF65-F5344CB8AC3E}">
        <p14:creationId xmlns:p14="http://schemas.microsoft.com/office/powerpoint/2010/main" val="3753785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17.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18.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1930400" y="127001"/>
            <a:ext cx="85344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a:t>
            </a:r>
          </a:p>
        </p:txBody>
      </p:sp>
      <p:sp>
        <p:nvSpPr>
          <p:cNvPr id="1027" name="Rectangle 66"/>
          <p:cNvSpPr>
            <a:spLocks noGrp="1" noChangeArrowheads="1"/>
          </p:cNvSpPr>
          <p:nvPr>
            <p:ph type="body" idx="1"/>
          </p:nvPr>
        </p:nvSpPr>
        <p:spPr bwMode="auto">
          <a:xfrm>
            <a:off x="406400" y="1447800"/>
            <a:ext cx="1158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p:txBody>
      </p:sp>
      <p:sp>
        <p:nvSpPr>
          <p:cNvPr id="53320" name="Rectangle 72"/>
          <p:cNvSpPr>
            <a:spLocks noChangeArrowheads="1"/>
          </p:cNvSpPr>
          <p:nvPr userDrawn="1"/>
        </p:nvSpPr>
        <p:spPr bwMode="auto">
          <a:xfrm>
            <a:off x="1231901" y="1212851"/>
            <a:ext cx="6794500" cy="74613"/>
          </a:xfrm>
          <a:prstGeom prst="rect">
            <a:avLst/>
          </a:prstGeom>
          <a:gradFill rotWithShape="0">
            <a:gsLst>
              <a:gs pos="0">
                <a:schemeClr val="accent1">
                  <a:gamma/>
                  <a:tint val="0"/>
                  <a:invGamma/>
                </a:schemeClr>
              </a:gs>
              <a:gs pos="50000">
                <a:schemeClr val="accent1"/>
              </a:gs>
              <a:gs pos="100000">
                <a:schemeClr val="accent1">
                  <a:gamma/>
                  <a:tint val="0"/>
                  <a:invGamma/>
                </a:schemeClr>
              </a:gs>
            </a:gsLst>
            <a:lin ang="0" scaled="1"/>
          </a:gradFill>
          <a:ln w="9525">
            <a:noFill/>
            <a:miter lim="800000"/>
            <a:headEnd/>
            <a:tailEnd/>
          </a:ln>
          <a:effectLst/>
        </p:spPr>
        <p:txBody>
          <a:bodyPr wrap="none" anchor="ctr"/>
          <a:lstStyle/>
          <a:p>
            <a:pPr>
              <a:defRPr/>
            </a:pPr>
            <a:endParaRPr lang="en-US" sz="2400">
              <a:solidFill>
                <a:srgbClr val="000000"/>
              </a:solidFill>
              <a:latin typeface="Verdana" panose="020B0604030504040204" pitchFamily="34" charset="0"/>
            </a:endParaRPr>
          </a:p>
        </p:txBody>
      </p:sp>
      <p:sp>
        <p:nvSpPr>
          <p:cNvPr id="53321" name="Rectangle 73"/>
          <p:cNvSpPr>
            <a:spLocks noChangeArrowheads="1"/>
          </p:cNvSpPr>
          <p:nvPr userDrawn="1"/>
        </p:nvSpPr>
        <p:spPr bwMode="auto">
          <a:xfrm flipV="1">
            <a:off x="0" y="6400800"/>
            <a:ext cx="12192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defRPr/>
            </a:pPr>
            <a:endParaRPr lang="en-US" sz="2400">
              <a:solidFill>
                <a:srgbClr val="000000"/>
              </a:solidFill>
              <a:latin typeface="Verdana" panose="020B0604030504040204" pitchFamily="34" charset="0"/>
            </a:endParaRPr>
          </a:p>
        </p:txBody>
      </p:sp>
      <p:sp>
        <p:nvSpPr>
          <p:cNvPr id="53322" name="Text Box 74"/>
          <p:cNvSpPr txBox="1">
            <a:spLocks noChangeArrowheads="1"/>
          </p:cNvSpPr>
          <p:nvPr userDrawn="1"/>
        </p:nvSpPr>
        <p:spPr bwMode="auto">
          <a:xfrm>
            <a:off x="7213601" y="1111250"/>
            <a:ext cx="4891617" cy="260350"/>
          </a:xfrm>
          <a:prstGeom prst="rect">
            <a:avLst/>
          </a:prstGeom>
          <a:noFill/>
          <a:ln w="9525">
            <a:noFill/>
            <a:miter lim="800000"/>
            <a:headEnd/>
            <a:tailEnd/>
          </a:ln>
          <a:effectLst/>
        </p:spPr>
        <p:txBody>
          <a:bodyPr>
            <a:spAutoFit/>
          </a:bodyPr>
          <a:lstStyle/>
          <a:p>
            <a:pPr algn="r" eaLnBrk="0" hangingPunct="0">
              <a:defRPr/>
            </a:pPr>
            <a:r>
              <a:rPr lang="en-US" sz="1100" b="1" i="1" dirty="0">
                <a:solidFill>
                  <a:srgbClr val="0066CC"/>
                </a:solidFill>
                <a:latin typeface="Times New Roman" pitchFamily="18" charset="0"/>
              </a:rPr>
              <a:t>O G D E N   A I R   L O G I S T I C S   </a:t>
            </a:r>
            <a:r>
              <a:rPr lang="en-US" sz="1100" b="1" i="1" spc="300" dirty="0">
                <a:solidFill>
                  <a:srgbClr val="0066CC"/>
                </a:solidFill>
                <a:latin typeface="Times New Roman" pitchFamily="18" charset="0"/>
              </a:rPr>
              <a:t>COMPLEX</a:t>
            </a:r>
          </a:p>
        </p:txBody>
      </p:sp>
      <p:pic>
        <p:nvPicPr>
          <p:cNvPr id="1032" name="Picture 78"/>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10898154" y="76200"/>
            <a:ext cx="1090645" cy="1066800"/>
          </a:xfrm>
          <a:prstGeom prst="rect">
            <a:avLst/>
          </a:prstGeom>
          <a:noFill/>
          <a:ln>
            <a:noFill/>
          </a:ln>
          <a:effectLst>
            <a:outerShdw blurRad="50800" dist="25400" dir="2700000" sx="99000" sy="99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older 4"/>
          <p:cNvSpPr>
            <a:spLocks noGrp="1"/>
          </p:cNvSpPr>
          <p:nvPr>
            <p:ph type="ftr" sz="quarter" idx="3"/>
          </p:nvPr>
        </p:nvSpPr>
        <p:spPr>
          <a:xfrm>
            <a:off x="4196861" y="6515523"/>
            <a:ext cx="3798275" cy="246221"/>
          </a:xfrm>
          <a:prstGeom prst="rect">
            <a:avLst/>
          </a:prstGeom>
        </p:spPr>
        <p:txBody>
          <a:bodyPr wrap="square" lIns="0" tIns="0" rIns="0" bIns="0">
            <a:spAutoFit/>
          </a:bodyPr>
          <a:lstStyle>
            <a:lvl1pPr>
              <a:defRPr sz="1600" b="1" i="1">
                <a:solidFill>
                  <a:schemeClr val="tx1"/>
                </a:solidFill>
                <a:latin typeface="Century Schoolbook"/>
                <a:cs typeface="Century Schoolbook"/>
              </a:defRPr>
            </a:lvl1pPr>
          </a:lstStyle>
          <a:p>
            <a:pPr marL="12700" fontAlgn="auto">
              <a:spcBef>
                <a:spcPts val="0"/>
              </a:spcBef>
              <a:spcAft>
                <a:spcPts val="0"/>
              </a:spcAft>
            </a:pPr>
            <a:r>
              <a:rPr lang="en-US" spc="-15" smtClean="0">
                <a:solidFill>
                  <a:prstClr val="black"/>
                </a:solidFill>
              </a:rPr>
              <a:t>Built Right, Ready to Fight</a:t>
            </a:r>
            <a:endParaRPr lang="en-US" spc="-10" dirty="0">
              <a:solidFill>
                <a:prstClr val="black"/>
              </a:solidFill>
            </a:endParaRPr>
          </a:p>
        </p:txBody>
      </p:sp>
      <p:pic>
        <p:nvPicPr>
          <p:cNvPr id="11" name="Picture 76" descr="smallaflogo"/>
          <p:cNvPicPr>
            <a:picLocks noChangeAspect="1" noChangeArrowheads="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404734" y="144303"/>
            <a:ext cx="1048260" cy="9634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319301"/>
      </p:ext>
    </p:extLst>
  </p:cSld>
  <p:clrMap bg1="lt1" tx1="dk1" bg2="lt2" tx2="dk2" accent1="accent1" accent2="accent2" accent3="accent3" accent4="accent4" accent5="accent5" accent6="accent6" hlink="hlink" folHlink="folHlink"/>
  <p:sldLayoutIdLst>
    <p:sldLayoutId id="2147484664" r:id="rId1"/>
    <p:sldLayoutId id="2147484665" r:id="rId2"/>
    <p:sldLayoutId id="2147484666" r:id="rId3"/>
    <p:sldLayoutId id="2147484667" r:id="rId4"/>
    <p:sldLayoutId id="2147484668" r:id="rId5"/>
    <p:sldLayoutId id="2147484669" r:id="rId6"/>
    <p:sldLayoutId id="2147484670" r:id="rId7"/>
    <p:sldLayoutId id="2147484671" r:id="rId8"/>
    <p:sldLayoutId id="2147484672" r:id="rId9"/>
    <p:sldLayoutId id="2147484673" r:id="rId10"/>
    <p:sldLayoutId id="2147484674" r:id="rId11"/>
  </p:sldLayoutIdLst>
  <p:timing>
    <p:tnLst>
      <p:par>
        <p:cTn id="1" dur="indefinite" restart="never" nodeType="tmRoot"/>
      </p:par>
    </p:tnLst>
  </p:timing>
  <p:hf hdr="0" dt="0"/>
  <p:txStyles>
    <p:titleStyle>
      <a:lvl1pPr algn="ctr" rtl="0" eaLnBrk="0" fontAlgn="base" hangingPunct="0">
        <a:lnSpc>
          <a:spcPct val="85000"/>
        </a:lnSpc>
        <a:spcBef>
          <a:spcPct val="0"/>
        </a:spcBef>
        <a:spcAft>
          <a:spcPct val="0"/>
        </a:spcAft>
        <a:defRPr sz="3600" b="1">
          <a:solidFill>
            <a:schemeClr val="tx2"/>
          </a:solidFill>
          <a:latin typeface="+mj-lt"/>
          <a:ea typeface="+mj-ea"/>
          <a:cs typeface="+mj-cs"/>
        </a:defRPr>
      </a:lvl1pPr>
      <a:lvl2pPr algn="ctr" rtl="0" eaLnBrk="0" fontAlgn="base" hangingPunct="0">
        <a:lnSpc>
          <a:spcPct val="85000"/>
        </a:lnSpc>
        <a:spcBef>
          <a:spcPct val="0"/>
        </a:spcBef>
        <a:spcAft>
          <a:spcPct val="0"/>
        </a:spcAft>
        <a:defRPr sz="3600" b="1">
          <a:solidFill>
            <a:schemeClr val="tx2"/>
          </a:solidFill>
          <a:latin typeface="Arial" charset="0"/>
        </a:defRPr>
      </a:lvl2pPr>
      <a:lvl3pPr algn="ctr" rtl="0" eaLnBrk="0" fontAlgn="base" hangingPunct="0">
        <a:lnSpc>
          <a:spcPct val="85000"/>
        </a:lnSpc>
        <a:spcBef>
          <a:spcPct val="0"/>
        </a:spcBef>
        <a:spcAft>
          <a:spcPct val="0"/>
        </a:spcAft>
        <a:defRPr sz="3600" b="1">
          <a:solidFill>
            <a:schemeClr val="tx2"/>
          </a:solidFill>
          <a:latin typeface="Arial" charset="0"/>
        </a:defRPr>
      </a:lvl3pPr>
      <a:lvl4pPr algn="ctr" rtl="0" eaLnBrk="0" fontAlgn="base" hangingPunct="0">
        <a:lnSpc>
          <a:spcPct val="85000"/>
        </a:lnSpc>
        <a:spcBef>
          <a:spcPct val="0"/>
        </a:spcBef>
        <a:spcAft>
          <a:spcPct val="0"/>
        </a:spcAft>
        <a:defRPr sz="3600" b="1">
          <a:solidFill>
            <a:schemeClr val="tx2"/>
          </a:solidFill>
          <a:latin typeface="Arial" charset="0"/>
        </a:defRPr>
      </a:lvl4pPr>
      <a:lvl5pPr algn="ctr" rtl="0" eaLnBrk="0" fontAlgn="base" hangingPunct="0">
        <a:lnSpc>
          <a:spcPct val="85000"/>
        </a:lnSpc>
        <a:spcBef>
          <a:spcPct val="0"/>
        </a:spcBef>
        <a:spcAft>
          <a:spcPct val="0"/>
        </a:spcAft>
        <a:defRPr sz="3600" b="1">
          <a:solidFill>
            <a:schemeClr val="tx2"/>
          </a:solidFill>
          <a:latin typeface="Arial" charset="0"/>
        </a:defRPr>
      </a:lvl5pPr>
      <a:lvl6pPr marL="457200" algn="ctr" rtl="0" fontAlgn="base">
        <a:lnSpc>
          <a:spcPct val="85000"/>
        </a:lnSpc>
        <a:spcBef>
          <a:spcPct val="0"/>
        </a:spcBef>
        <a:spcAft>
          <a:spcPct val="0"/>
        </a:spcAft>
        <a:defRPr sz="3600" b="1">
          <a:solidFill>
            <a:schemeClr val="tx2"/>
          </a:solidFill>
          <a:latin typeface="Arial" charset="0"/>
        </a:defRPr>
      </a:lvl6pPr>
      <a:lvl7pPr marL="914400" algn="ctr" rtl="0" fontAlgn="base">
        <a:lnSpc>
          <a:spcPct val="85000"/>
        </a:lnSpc>
        <a:spcBef>
          <a:spcPct val="0"/>
        </a:spcBef>
        <a:spcAft>
          <a:spcPct val="0"/>
        </a:spcAft>
        <a:defRPr sz="3600" b="1">
          <a:solidFill>
            <a:schemeClr val="tx2"/>
          </a:solidFill>
          <a:latin typeface="Arial" charset="0"/>
        </a:defRPr>
      </a:lvl7pPr>
      <a:lvl8pPr marL="1371600" algn="ctr" rtl="0" fontAlgn="base">
        <a:lnSpc>
          <a:spcPct val="85000"/>
        </a:lnSpc>
        <a:spcBef>
          <a:spcPct val="0"/>
        </a:spcBef>
        <a:spcAft>
          <a:spcPct val="0"/>
        </a:spcAft>
        <a:defRPr sz="3600" b="1">
          <a:solidFill>
            <a:schemeClr val="tx2"/>
          </a:solidFill>
          <a:latin typeface="Arial" charset="0"/>
        </a:defRPr>
      </a:lvl8pPr>
      <a:lvl9pPr marL="1828800" algn="ctr" rtl="0" fontAlgn="base">
        <a:lnSpc>
          <a:spcPct val="85000"/>
        </a:lnSpc>
        <a:spcBef>
          <a:spcPct val="0"/>
        </a:spcBef>
        <a:spcAft>
          <a:spcPct val="0"/>
        </a:spcAft>
        <a:defRPr sz="3600" b="1">
          <a:solidFill>
            <a:schemeClr val="tx2"/>
          </a:solidFill>
          <a:latin typeface="Arial" charset="0"/>
        </a:defRPr>
      </a:lvl9pPr>
    </p:titleStyle>
    <p:bodyStyle>
      <a:lvl1pPr marL="225425" indent="-225425" algn="l" rtl="0" eaLnBrk="0" fontAlgn="base" hangingPunct="0">
        <a:lnSpc>
          <a:spcPct val="90000"/>
        </a:lnSpc>
        <a:spcBef>
          <a:spcPct val="20000"/>
        </a:spcBef>
        <a:spcAft>
          <a:spcPct val="0"/>
        </a:spcAft>
        <a:buClr>
          <a:schemeClr val="accent1"/>
        </a:buClr>
        <a:buSzPct val="75000"/>
        <a:buFont typeface="Wingdings" pitchFamily="2" charset="2"/>
        <a:buChar char="n"/>
        <a:defRPr sz="2600" b="1">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accent2"/>
        </a:buClr>
        <a:buSzPct val="70000"/>
        <a:buFont typeface="Wingdings" pitchFamily="2" charset="2"/>
        <a:buChar char="n"/>
        <a:defRPr sz="2400" b="1">
          <a:solidFill>
            <a:schemeClr val="tx1"/>
          </a:solidFill>
          <a:latin typeface="+mn-lt"/>
        </a:defRPr>
      </a:lvl2pPr>
      <a:lvl3pPr marL="973138" indent="-120650" algn="l" rtl="0" eaLnBrk="0" fontAlgn="base" hangingPunct="0">
        <a:lnSpc>
          <a:spcPct val="90000"/>
        </a:lnSpc>
        <a:spcBef>
          <a:spcPct val="20000"/>
        </a:spcBef>
        <a:spcAft>
          <a:spcPct val="0"/>
        </a:spcAft>
        <a:buClr>
          <a:schemeClr val="tx2"/>
        </a:buClr>
        <a:buChar char="•"/>
        <a:defRPr sz="2000" b="1">
          <a:solidFill>
            <a:schemeClr val="tx1"/>
          </a:solidFill>
          <a:latin typeface="+mn-lt"/>
        </a:defRPr>
      </a:lvl3pPr>
      <a:lvl4pPr marL="1546225" indent="-174625" algn="l" rtl="0" eaLnBrk="0" fontAlgn="base" hangingPunct="0">
        <a:lnSpc>
          <a:spcPct val="90000"/>
        </a:lnSpc>
        <a:spcBef>
          <a:spcPct val="20000"/>
        </a:spcBef>
        <a:spcAft>
          <a:spcPct val="0"/>
        </a:spcAft>
        <a:buClr>
          <a:schemeClr val="hlink"/>
        </a:buClr>
        <a:buChar char="•"/>
        <a:defRPr sz="2000" b="1">
          <a:solidFill>
            <a:schemeClr val="tx1"/>
          </a:solidFill>
          <a:latin typeface="+mn-lt"/>
        </a:defRPr>
      </a:lvl4pPr>
      <a:lvl5pPr marL="1946275" indent="-117475" algn="l" rtl="0" eaLnBrk="0" fontAlgn="base" hangingPunct="0">
        <a:lnSpc>
          <a:spcPct val="90000"/>
        </a:lnSpc>
        <a:spcBef>
          <a:spcPct val="20000"/>
        </a:spcBef>
        <a:spcAft>
          <a:spcPct val="0"/>
        </a:spcAft>
        <a:buClr>
          <a:schemeClr val="tx1"/>
        </a:buClr>
        <a:buSzPct val="85000"/>
        <a:buChar char="•"/>
        <a:defRPr sz="2000" b="1">
          <a:solidFill>
            <a:schemeClr val="tx1"/>
          </a:solidFill>
          <a:latin typeface="+mn-lt"/>
        </a:defRPr>
      </a:lvl5pPr>
      <a:lvl6pPr marL="2403475" indent="-117475" algn="l" rtl="0" fontAlgn="base">
        <a:lnSpc>
          <a:spcPct val="90000"/>
        </a:lnSpc>
        <a:spcBef>
          <a:spcPct val="20000"/>
        </a:spcBef>
        <a:spcAft>
          <a:spcPct val="0"/>
        </a:spcAft>
        <a:buClr>
          <a:schemeClr val="tx1"/>
        </a:buClr>
        <a:buSzPct val="85000"/>
        <a:buChar char="•"/>
        <a:defRPr sz="2000" b="1">
          <a:solidFill>
            <a:schemeClr val="tx1"/>
          </a:solidFill>
          <a:latin typeface="+mn-lt"/>
        </a:defRPr>
      </a:lvl6pPr>
      <a:lvl7pPr marL="2860675" indent="-117475" algn="l" rtl="0" fontAlgn="base">
        <a:lnSpc>
          <a:spcPct val="90000"/>
        </a:lnSpc>
        <a:spcBef>
          <a:spcPct val="20000"/>
        </a:spcBef>
        <a:spcAft>
          <a:spcPct val="0"/>
        </a:spcAft>
        <a:buClr>
          <a:schemeClr val="tx1"/>
        </a:buClr>
        <a:buSzPct val="85000"/>
        <a:buChar char="•"/>
        <a:defRPr sz="2000" b="1">
          <a:solidFill>
            <a:schemeClr val="tx1"/>
          </a:solidFill>
          <a:latin typeface="+mn-lt"/>
        </a:defRPr>
      </a:lvl7pPr>
      <a:lvl8pPr marL="3317875" indent="-117475" algn="l" rtl="0" fontAlgn="base">
        <a:lnSpc>
          <a:spcPct val="90000"/>
        </a:lnSpc>
        <a:spcBef>
          <a:spcPct val="20000"/>
        </a:spcBef>
        <a:spcAft>
          <a:spcPct val="0"/>
        </a:spcAft>
        <a:buClr>
          <a:schemeClr val="tx1"/>
        </a:buClr>
        <a:buSzPct val="85000"/>
        <a:buChar char="•"/>
        <a:defRPr sz="2000" b="1">
          <a:solidFill>
            <a:schemeClr val="tx1"/>
          </a:solidFill>
          <a:latin typeface="+mn-lt"/>
        </a:defRPr>
      </a:lvl8pPr>
      <a:lvl9pPr marL="3775075" indent="-117475" algn="l" rtl="0" fontAlgn="base">
        <a:lnSpc>
          <a:spcPct val="90000"/>
        </a:lnSpc>
        <a:spcBef>
          <a:spcPct val="20000"/>
        </a:spcBef>
        <a:spcAft>
          <a:spcPct val="0"/>
        </a:spcAft>
        <a:buClr>
          <a:schemeClr val="tx1"/>
        </a:buClr>
        <a:buSzPct val="8500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700" name="Rectangle 4"/>
          <p:cNvSpPr>
            <a:spLocks noGrp="1" noChangeArrowheads="1"/>
          </p:cNvSpPr>
          <p:nvPr>
            <p:ph type="sldNum" sz="quarter" idx="4"/>
          </p:nvPr>
        </p:nvSpPr>
        <p:spPr bwMode="auto">
          <a:xfrm>
            <a:off x="9347200" y="6519863"/>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latin typeface="Arial" charset="0"/>
              </a:defRPr>
            </a:lvl1pPr>
          </a:lstStyle>
          <a:p>
            <a:pPr>
              <a:defRPr/>
            </a:pPr>
            <a:fld id="{F4299DA6-2BF3-447F-8363-387D22451FEB}" type="slidenum">
              <a:rPr lang="en-US">
                <a:solidFill>
                  <a:srgbClr val="000000"/>
                </a:solidFill>
              </a:rPr>
              <a:pPr>
                <a:defRPr/>
              </a:pPr>
              <a:t>‹#›</a:t>
            </a:fld>
            <a:endParaRPr lang="en-US" dirty="0">
              <a:solidFill>
                <a:srgbClr val="000000"/>
              </a:solidFill>
            </a:endParaRPr>
          </a:p>
        </p:txBody>
      </p:sp>
      <p:sp>
        <p:nvSpPr>
          <p:cNvPr id="2051" name="Rectangle 13"/>
          <p:cNvSpPr>
            <a:spLocks noGrp="1" noChangeArrowheads="1"/>
          </p:cNvSpPr>
          <p:nvPr>
            <p:ph type="title"/>
          </p:nvPr>
        </p:nvSpPr>
        <p:spPr bwMode="auto">
          <a:xfrm>
            <a:off x="1951567" y="76200"/>
            <a:ext cx="9594851"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719" name="Line 23"/>
          <p:cNvSpPr>
            <a:spLocks noChangeShapeType="1"/>
          </p:cNvSpPr>
          <p:nvPr/>
        </p:nvSpPr>
        <p:spPr bwMode="auto">
          <a:xfrm>
            <a:off x="508000" y="1079500"/>
            <a:ext cx="11176000" cy="0"/>
          </a:xfrm>
          <a:prstGeom prst="line">
            <a:avLst/>
          </a:prstGeom>
          <a:noFill/>
          <a:ln w="57150">
            <a:solidFill>
              <a:srgbClr val="000099"/>
            </a:solidFill>
            <a:round/>
            <a:headEnd/>
            <a:tailEnd/>
          </a:ln>
          <a:effectLst/>
        </p:spPr>
        <p:txBody>
          <a:bodyPr wrap="none" anchor="ctr"/>
          <a:lstStyle/>
          <a:p>
            <a:pPr>
              <a:spcBef>
                <a:spcPct val="20000"/>
              </a:spcBef>
              <a:buFontTx/>
              <a:buChar char="•"/>
              <a:defRPr/>
            </a:pPr>
            <a:endParaRPr lang="en-US" sz="2400" dirty="0">
              <a:solidFill>
                <a:srgbClr val="000000"/>
              </a:solidFill>
            </a:endParaRPr>
          </a:p>
        </p:txBody>
      </p:sp>
      <p:sp>
        <p:nvSpPr>
          <p:cNvPr id="2053" name="Rectangle 3"/>
          <p:cNvSpPr>
            <a:spLocks noGrp="1" noChangeArrowheads="1"/>
          </p:cNvSpPr>
          <p:nvPr>
            <p:ph type="body" idx="1"/>
          </p:nvPr>
        </p:nvSpPr>
        <p:spPr bwMode="auto">
          <a:xfrm>
            <a:off x="508000" y="1216025"/>
            <a:ext cx="11379200" cy="3587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4" name="Picture 78" descr="oo-alclogo"/>
          <p:cNvPicPr>
            <a:picLocks noChangeAspect="1" noChangeArrowheads="1"/>
          </p:cNvPicPr>
          <p:nvPr/>
        </p:nvPicPr>
        <p:blipFill>
          <a:blip r:embed="rId3" cstate="print"/>
          <a:srcRect/>
          <a:stretch>
            <a:fillRect/>
          </a:stretch>
        </p:blipFill>
        <p:spPr bwMode="auto">
          <a:xfrm>
            <a:off x="508001" y="95251"/>
            <a:ext cx="994228" cy="904875"/>
          </a:xfrm>
          <a:prstGeom prst="rect">
            <a:avLst/>
          </a:prstGeom>
          <a:noFill/>
          <a:ln w="9525">
            <a:noFill/>
            <a:miter lim="800000"/>
            <a:headEnd/>
            <a:tailEnd/>
          </a:ln>
          <a:effectLst>
            <a:outerShdw blurRad="50800" dist="25400" dir="2700000" sx="99000" sy="99000" algn="tl" rotWithShape="0">
              <a:prstClr val="black">
                <a:alpha val="40000"/>
              </a:prstClr>
            </a:outerShdw>
          </a:effectLst>
        </p:spPr>
      </p:pic>
      <p:sp>
        <p:nvSpPr>
          <p:cNvPr id="7" name="Rectangle 68"/>
          <p:cNvSpPr>
            <a:spLocks noGrp="1" noChangeArrowheads="1"/>
          </p:cNvSpPr>
          <p:nvPr>
            <p:ph type="ftr" sz="quarter" idx="3"/>
          </p:nvPr>
        </p:nvSpPr>
        <p:spPr bwMode="auto">
          <a:xfrm>
            <a:off x="3048000" y="6477000"/>
            <a:ext cx="6197600" cy="338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b="1" i="1">
                <a:latin typeface="Times New Roman" pitchFamily="18" charset="0"/>
              </a:defRPr>
            </a:lvl1pPr>
          </a:lstStyle>
          <a:p>
            <a:pPr>
              <a:spcBef>
                <a:spcPct val="20000"/>
              </a:spcBef>
              <a:buFontTx/>
              <a:buChar char="•"/>
              <a:defRPr/>
            </a:pPr>
            <a:endParaRPr lang="en-US" dirty="0">
              <a:solidFill>
                <a:srgbClr val="000000"/>
              </a:solidFill>
            </a:endParaRPr>
          </a:p>
        </p:txBody>
      </p:sp>
      <p:sp>
        <p:nvSpPr>
          <p:cNvPr id="8" name="Rectangle 73"/>
          <p:cNvSpPr>
            <a:spLocks noChangeArrowheads="1"/>
          </p:cNvSpPr>
          <p:nvPr/>
        </p:nvSpPr>
        <p:spPr bwMode="auto">
          <a:xfrm flipV="1">
            <a:off x="0" y="6400800"/>
            <a:ext cx="12192000" cy="76200"/>
          </a:xfrm>
          <a:prstGeom prst="rect">
            <a:avLst/>
          </a:prstGeom>
          <a:gradFill rotWithShape="0">
            <a:gsLst>
              <a:gs pos="0">
                <a:srgbClr val="0000FF"/>
              </a:gs>
              <a:gs pos="100000">
                <a:schemeClr val="accent1">
                  <a:gamma/>
                  <a:tint val="21176"/>
                  <a:invGamma/>
                </a:schemeClr>
              </a:gs>
            </a:gsLst>
            <a:lin ang="0" scaled="1"/>
          </a:gradFill>
          <a:ln w="9525">
            <a:noFill/>
            <a:miter lim="800000"/>
            <a:headEnd/>
            <a:tailEnd/>
          </a:ln>
          <a:effectLst/>
        </p:spPr>
        <p:txBody>
          <a:bodyPr wrap="none" anchor="ctr"/>
          <a:lstStyle/>
          <a:p>
            <a:pPr>
              <a:spcBef>
                <a:spcPct val="20000"/>
              </a:spcBef>
              <a:buFontTx/>
              <a:buChar char="•"/>
              <a:defRPr/>
            </a:pPr>
            <a:endParaRPr lang="en-US" sz="2400" dirty="0">
              <a:solidFill>
                <a:srgbClr val="000000"/>
              </a:solidFill>
            </a:endParaRPr>
          </a:p>
        </p:txBody>
      </p:sp>
    </p:spTree>
    <p:extLst>
      <p:ext uri="{BB962C8B-B14F-4D97-AF65-F5344CB8AC3E}">
        <p14:creationId xmlns:p14="http://schemas.microsoft.com/office/powerpoint/2010/main" val="2302048801"/>
      </p:ext>
    </p:extLst>
  </p:cSld>
  <p:clrMap bg1="lt1" tx1="dk1" bg2="lt2" tx2="dk2" accent1="accent1" accent2="accent2" accent3="accent3" accent4="accent4" accent5="accent5" accent6="accent6" hlink="hlink" folHlink="folHlink"/>
  <p:sldLayoutIdLst>
    <p:sldLayoutId id="2147484678" r:id="rId1"/>
  </p:sldLayoutIdLst>
  <p:timing>
    <p:tnLst>
      <p:par>
        <p:cTn id="1" dur="indefinite" restart="never" nodeType="tmRoot"/>
      </p:par>
    </p:tnLst>
  </p:timing>
  <p:hf hdr="0" dt="0"/>
  <p:txStyles>
    <p:titleStyle>
      <a:lvl1pPr algn="r" rtl="0" eaLnBrk="0" fontAlgn="base" hangingPunct="0">
        <a:spcBef>
          <a:spcPct val="0"/>
        </a:spcBef>
        <a:spcAft>
          <a:spcPct val="0"/>
        </a:spcAft>
        <a:defRPr sz="3600" b="1">
          <a:solidFill>
            <a:schemeClr val="tx2"/>
          </a:solidFill>
          <a:latin typeface="+mj-lt"/>
          <a:ea typeface="+mj-ea"/>
          <a:cs typeface="+mj-cs"/>
        </a:defRPr>
      </a:lvl1pPr>
      <a:lvl2pPr algn="r" rtl="0" eaLnBrk="0" fontAlgn="base" hangingPunct="0">
        <a:spcBef>
          <a:spcPct val="0"/>
        </a:spcBef>
        <a:spcAft>
          <a:spcPct val="0"/>
        </a:spcAft>
        <a:defRPr sz="3600" b="1">
          <a:solidFill>
            <a:schemeClr val="tx2"/>
          </a:solidFill>
          <a:latin typeface="Arial" charset="0"/>
        </a:defRPr>
      </a:lvl2pPr>
      <a:lvl3pPr algn="r" rtl="0" eaLnBrk="0" fontAlgn="base" hangingPunct="0">
        <a:spcBef>
          <a:spcPct val="0"/>
        </a:spcBef>
        <a:spcAft>
          <a:spcPct val="0"/>
        </a:spcAft>
        <a:defRPr sz="3600" b="1">
          <a:solidFill>
            <a:schemeClr val="tx2"/>
          </a:solidFill>
          <a:latin typeface="Arial" charset="0"/>
        </a:defRPr>
      </a:lvl3pPr>
      <a:lvl4pPr algn="r" rtl="0" eaLnBrk="0" fontAlgn="base" hangingPunct="0">
        <a:spcBef>
          <a:spcPct val="0"/>
        </a:spcBef>
        <a:spcAft>
          <a:spcPct val="0"/>
        </a:spcAft>
        <a:defRPr sz="3600" b="1">
          <a:solidFill>
            <a:schemeClr val="tx2"/>
          </a:solidFill>
          <a:latin typeface="Arial" charset="0"/>
        </a:defRPr>
      </a:lvl4pPr>
      <a:lvl5pPr algn="r" rtl="0" eaLnBrk="0" fontAlgn="base" hangingPunct="0">
        <a:spcBef>
          <a:spcPct val="0"/>
        </a:spcBef>
        <a:spcAft>
          <a:spcPct val="0"/>
        </a:spcAft>
        <a:defRPr sz="3600" b="1">
          <a:solidFill>
            <a:schemeClr val="tx2"/>
          </a:solidFill>
          <a:latin typeface="Arial" charset="0"/>
        </a:defRPr>
      </a:lvl5pPr>
      <a:lvl6pPr marL="457200" algn="r" rtl="0" fontAlgn="base">
        <a:spcBef>
          <a:spcPct val="0"/>
        </a:spcBef>
        <a:spcAft>
          <a:spcPct val="0"/>
        </a:spcAft>
        <a:defRPr sz="3600" b="1">
          <a:solidFill>
            <a:schemeClr val="tx2"/>
          </a:solidFill>
          <a:latin typeface="Arial" charset="0"/>
        </a:defRPr>
      </a:lvl6pPr>
      <a:lvl7pPr marL="914400" algn="r" rtl="0" fontAlgn="base">
        <a:spcBef>
          <a:spcPct val="0"/>
        </a:spcBef>
        <a:spcAft>
          <a:spcPct val="0"/>
        </a:spcAft>
        <a:defRPr sz="3600" b="1">
          <a:solidFill>
            <a:schemeClr val="tx2"/>
          </a:solidFill>
          <a:latin typeface="Arial" charset="0"/>
        </a:defRPr>
      </a:lvl7pPr>
      <a:lvl8pPr marL="1371600" algn="r" rtl="0" fontAlgn="base">
        <a:spcBef>
          <a:spcPct val="0"/>
        </a:spcBef>
        <a:spcAft>
          <a:spcPct val="0"/>
        </a:spcAft>
        <a:defRPr sz="3600" b="1">
          <a:solidFill>
            <a:schemeClr val="tx2"/>
          </a:solidFill>
          <a:latin typeface="Arial" charset="0"/>
        </a:defRPr>
      </a:lvl8pPr>
      <a:lvl9pPr marL="1828800" algn="r"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08000" y="6451091"/>
            <a:ext cx="11176000" cy="0"/>
          </a:xfrm>
          <a:custGeom>
            <a:avLst/>
            <a:gdLst/>
            <a:ahLst/>
            <a:cxnLst/>
            <a:rect l="l" t="t" r="r" b="b"/>
            <a:pathLst>
              <a:path w="8382000">
                <a:moveTo>
                  <a:pt x="0" y="0"/>
                </a:moveTo>
                <a:lnTo>
                  <a:pt x="8382000" y="0"/>
                </a:lnTo>
              </a:path>
            </a:pathLst>
          </a:custGeom>
          <a:ln w="57912">
            <a:solidFill>
              <a:srgbClr val="0C2D83"/>
            </a:solidFill>
          </a:ln>
        </p:spPr>
        <p:txBody>
          <a:bodyPr wrap="square" lIns="0" tIns="0" rIns="0" bIns="0" rtlCol="0"/>
          <a:lstStyle/>
          <a:p>
            <a:pPr fontAlgn="auto">
              <a:spcBef>
                <a:spcPts val="0"/>
              </a:spcBef>
              <a:spcAft>
                <a:spcPts val="0"/>
              </a:spcAft>
            </a:pPr>
            <a:endParaRPr sz="1800" smtClean="0">
              <a:solidFill>
                <a:prstClr val="black"/>
              </a:solidFill>
              <a:latin typeface="Calibri"/>
            </a:endParaRPr>
          </a:p>
        </p:txBody>
      </p:sp>
      <p:sp>
        <p:nvSpPr>
          <p:cNvPr id="17" name="bk object 17"/>
          <p:cNvSpPr/>
          <p:nvPr/>
        </p:nvSpPr>
        <p:spPr>
          <a:xfrm>
            <a:off x="508000" y="1231391"/>
            <a:ext cx="11176000" cy="0"/>
          </a:xfrm>
          <a:custGeom>
            <a:avLst/>
            <a:gdLst/>
            <a:ahLst/>
            <a:cxnLst/>
            <a:rect l="l" t="t" r="r" b="b"/>
            <a:pathLst>
              <a:path w="8382000">
                <a:moveTo>
                  <a:pt x="0" y="0"/>
                </a:moveTo>
                <a:lnTo>
                  <a:pt x="8382000" y="0"/>
                </a:lnTo>
              </a:path>
            </a:pathLst>
          </a:custGeom>
          <a:ln w="57912">
            <a:solidFill>
              <a:srgbClr val="0C2D83"/>
            </a:solidFill>
          </a:ln>
        </p:spPr>
        <p:txBody>
          <a:bodyPr wrap="square" lIns="0" tIns="0" rIns="0" bIns="0" rtlCol="0"/>
          <a:lstStyle/>
          <a:p>
            <a:pPr fontAlgn="auto">
              <a:spcBef>
                <a:spcPts val="0"/>
              </a:spcBef>
              <a:spcAft>
                <a:spcPts val="0"/>
              </a:spcAft>
            </a:pPr>
            <a:endParaRPr sz="1800" smtClean="0">
              <a:solidFill>
                <a:prstClr val="black"/>
              </a:solidFill>
              <a:latin typeface="Calibri"/>
            </a:endParaRPr>
          </a:p>
        </p:txBody>
      </p:sp>
      <p:sp>
        <p:nvSpPr>
          <p:cNvPr id="2" name="Holder 2"/>
          <p:cNvSpPr>
            <a:spLocks noGrp="1"/>
          </p:cNvSpPr>
          <p:nvPr>
            <p:ph type="title"/>
          </p:nvPr>
        </p:nvSpPr>
        <p:spPr>
          <a:xfrm>
            <a:off x="1725336" y="475688"/>
            <a:ext cx="8741325" cy="553998"/>
          </a:xfrm>
          <a:prstGeom prst="rect">
            <a:avLst/>
          </a:prstGeom>
        </p:spPr>
        <p:txBody>
          <a:bodyPr wrap="square" lIns="0" tIns="0" rIns="0" bIns="0">
            <a:spAutoFit/>
          </a:bodyPr>
          <a:lstStyle>
            <a:lvl1pPr>
              <a:defRPr sz="3600" b="1" i="1">
                <a:solidFill>
                  <a:srgbClr val="151C77"/>
                </a:solidFill>
                <a:latin typeface="Arial"/>
                <a:cs typeface="Arial"/>
              </a:defRPr>
            </a:lvl1pPr>
          </a:lstStyle>
          <a:p>
            <a:endParaRPr/>
          </a:p>
        </p:txBody>
      </p:sp>
      <p:sp>
        <p:nvSpPr>
          <p:cNvPr id="3" name="Holder 3"/>
          <p:cNvSpPr>
            <a:spLocks noGrp="1"/>
          </p:cNvSpPr>
          <p:nvPr>
            <p:ph type="body" idx="1"/>
          </p:nvPr>
        </p:nvSpPr>
        <p:spPr>
          <a:xfrm>
            <a:off x="1023816" y="1488829"/>
            <a:ext cx="10144369" cy="215444"/>
          </a:xfrm>
          <a:prstGeom prst="rect">
            <a:avLst/>
          </a:prstGeom>
        </p:spPr>
        <p:txBody>
          <a:bodyPr wrap="square" lIns="0" tIns="0" rIns="0" bIns="0">
            <a:spAutoFit/>
          </a:bodyPr>
          <a:lstStyle>
            <a:lvl1pPr>
              <a:defRPr sz="1400" b="1" i="0">
                <a:solidFill>
                  <a:schemeClr val="bg1"/>
                </a:solidFill>
                <a:latin typeface="Arial"/>
                <a:cs typeface="Arial"/>
              </a:defRPr>
            </a:lvl1pPr>
          </a:lstStyle>
          <a:p>
            <a:endParaRPr/>
          </a:p>
        </p:txBody>
      </p:sp>
      <p:sp>
        <p:nvSpPr>
          <p:cNvPr id="4" name="Holder 4"/>
          <p:cNvSpPr>
            <a:spLocks noGrp="1"/>
          </p:cNvSpPr>
          <p:nvPr>
            <p:ph type="ftr" sz="quarter" idx="5"/>
          </p:nvPr>
        </p:nvSpPr>
        <p:spPr>
          <a:xfrm>
            <a:off x="4196861" y="6515523"/>
            <a:ext cx="3798275" cy="246221"/>
          </a:xfrm>
          <a:prstGeom prst="rect">
            <a:avLst/>
          </a:prstGeom>
        </p:spPr>
        <p:txBody>
          <a:bodyPr wrap="square" lIns="0" tIns="0" rIns="0" bIns="0">
            <a:spAutoFit/>
          </a:bodyPr>
          <a:lstStyle>
            <a:lvl1pPr>
              <a:defRPr sz="1600" b="1" i="1">
                <a:solidFill>
                  <a:schemeClr val="tx1"/>
                </a:solidFill>
                <a:latin typeface="Century Schoolbook"/>
                <a:cs typeface="Century Schoolbook"/>
              </a:defRPr>
            </a:lvl1pPr>
          </a:lstStyle>
          <a:p>
            <a:pPr marL="12700" fontAlgn="auto">
              <a:spcBef>
                <a:spcPts val="0"/>
              </a:spcBef>
              <a:spcAft>
                <a:spcPts val="0"/>
              </a:spcAft>
            </a:pPr>
            <a:r>
              <a:rPr lang="en-US" spc="-15" smtClean="0">
                <a:solidFill>
                  <a:prstClr val="black"/>
                </a:solidFill>
              </a:rPr>
              <a:t>Built Right, Ready to Fight</a:t>
            </a:r>
            <a:endParaRPr lang="en-US" spc="-10" dirty="0">
              <a:solidFill>
                <a:prstClr val="black"/>
              </a:solidFill>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pPr fontAlgn="auto">
              <a:spcBef>
                <a:spcPts val="0"/>
              </a:spcBef>
              <a:spcAft>
                <a:spcPts val="0"/>
              </a:spcAft>
            </a:pPr>
            <a:fld id="{1D8BD707-D9CF-40AE-B4C6-C98DA3205C09}" type="datetimeFigureOut">
              <a:rPr lang="en-US" sz="1800" smtClean="0">
                <a:solidFill>
                  <a:prstClr val="black">
                    <a:tint val="75000"/>
                  </a:prstClr>
                </a:solidFill>
                <a:latin typeface="Calibri"/>
              </a:rPr>
              <a:pPr fontAlgn="auto">
                <a:spcBef>
                  <a:spcPts val="0"/>
                </a:spcBef>
                <a:spcAft>
                  <a:spcPts val="0"/>
                </a:spcAft>
              </a:pPr>
              <a:t>10/3/2019</a:t>
            </a:fld>
            <a:endParaRPr lang="en-US" sz="1800">
              <a:solidFill>
                <a:prstClr val="black">
                  <a:tint val="75000"/>
                </a:prstClr>
              </a:solidFill>
              <a:latin typeface="Calibri"/>
            </a:endParaRPr>
          </a:p>
        </p:txBody>
      </p:sp>
      <p:sp>
        <p:nvSpPr>
          <p:cNvPr id="6" name="Holder 6"/>
          <p:cNvSpPr>
            <a:spLocks noGrp="1"/>
          </p:cNvSpPr>
          <p:nvPr>
            <p:ph type="sldNum" sz="quarter" idx="7"/>
          </p:nvPr>
        </p:nvSpPr>
        <p:spPr>
          <a:xfrm>
            <a:off x="11830304" y="6570395"/>
            <a:ext cx="271779" cy="153888"/>
          </a:xfrm>
          <a:prstGeom prst="rect">
            <a:avLst/>
          </a:prstGeom>
        </p:spPr>
        <p:txBody>
          <a:bodyPr wrap="square" lIns="0" tIns="0" rIns="0" bIns="0">
            <a:spAutoFit/>
          </a:bodyPr>
          <a:lstStyle>
            <a:lvl1pPr>
              <a:defRPr sz="1000" b="0" i="0">
                <a:solidFill>
                  <a:srgbClr val="808080"/>
                </a:solidFill>
                <a:latin typeface="Arial"/>
                <a:cs typeface="Arial"/>
              </a:defRPr>
            </a:lvl1pPr>
          </a:lstStyle>
          <a:p>
            <a:pPr marL="95250" fontAlgn="auto">
              <a:spcBef>
                <a:spcPts val="0"/>
              </a:spcBef>
              <a:spcAft>
                <a:spcPts val="0"/>
              </a:spcAft>
            </a:pPr>
            <a:fld id="{81D60167-4931-47E6-BA6A-407CBD079E47}" type="slidenum">
              <a:rPr lang="en-US" spc="-10" smtClean="0"/>
              <a:pPr marL="95250" fontAlgn="auto">
                <a:spcBef>
                  <a:spcPts val="0"/>
                </a:spcBef>
                <a:spcAft>
                  <a:spcPts val="0"/>
                </a:spcAft>
              </a:pPr>
              <a:t>‹#›</a:t>
            </a:fld>
            <a:endParaRPr lang="en-US" spc="-10" dirty="0"/>
          </a:p>
        </p:txBody>
      </p:sp>
    </p:spTree>
    <p:extLst>
      <p:ext uri="{BB962C8B-B14F-4D97-AF65-F5344CB8AC3E}">
        <p14:creationId xmlns:p14="http://schemas.microsoft.com/office/powerpoint/2010/main" val="3862984136"/>
      </p:ext>
    </p:extLst>
  </p:cSld>
  <p:clrMap bg1="lt1" tx1="dk1" bg2="lt2" tx2="dk2" accent1="accent1" accent2="accent2" accent3="accent3" accent4="accent4" accent5="accent5" accent6="accent6" hlink="hlink" folHlink="folHlink"/>
  <p:sldLayoutIdLst>
    <p:sldLayoutId id="2147484681" r:id="rId1"/>
    <p:sldLayoutId id="2147484684" r:id="rId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5" name="Rectangle 1027"/>
          <p:cNvSpPr>
            <a:spLocks noGrp="1" noChangeArrowheads="1"/>
          </p:cNvSpPr>
          <p:nvPr>
            <p:ph type="dt" sz="half" idx="2"/>
          </p:nvPr>
        </p:nvSpPr>
        <p:spPr bwMode="auto">
          <a:xfrm>
            <a:off x="0" y="6524625"/>
            <a:ext cx="162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969696"/>
                </a:solidFill>
              </a:defRPr>
            </a:lvl1pPr>
          </a:lstStyle>
          <a:p>
            <a:pPr eaLnBrk="0" hangingPunct="0">
              <a:defRPr/>
            </a:pPr>
            <a:r>
              <a:rPr lang="en-US" smtClean="0"/>
              <a:t>As of: </a:t>
            </a:r>
            <a:endParaRPr lang="en-US"/>
          </a:p>
        </p:txBody>
      </p:sp>
      <p:sp>
        <p:nvSpPr>
          <p:cNvPr id="49156" name="Rectangle 1028"/>
          <p:cNvSpPr>
            <a:spLocks noGrp="1" noChangeArrowheads="1"/>
          </p:cNvSpPr>
          <p:nvPr>
            <p:ph type="sldNum" sz="quarter" idx="4"/>
          </p:nvPr>
        </p:nvSpPr>
        <p:spPr bwMode="auto">
          <a:xfrm>
            <a:off x="10651067" y="6524625"/>
            <a:ext cx="152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aseline="0">
                <a:solidFill>
                  <a:schemeClr val="bg1">
                    <a:lumMod val="50000"/>
                  </a:schemeClr>
                </a:solidFill>
              </a:defRPr>
            </a:lvl1pPr>
          </a:lstStyle>
          <a:p>
            <a:pPr eaLnBrk="0" hangingPunct="0">
              <a:defRPr/>
            </a:pPr>
            <a:fld id="{B5E6CACA-09AB-49BC-8429-8308382B75D4}" type="slidenum">
              <a:rPr lang="en-US">
                <a:solidFill>
                  <a:srgbClr val="FFFFFF">
                    <a:lumMod val="50000"/>
                  </a:srgbClr>
                </a:solidFill>
              </a:rPr>
              <a:pPr eaLnBrk="0" hangingPunct="0">
                <a:defRPr/>
              </a:pPr>
              <a:t>‹#›</a:t>
            </a:fld>
            <a:endParaRPr lang="en-US" dirty="0">
              <a:solidFill>
                <a:srgbClr val="FFFFFF">
                  <a:lumMod val="50000"/>
                </a:srgbClr>
              </a:solidFill>
            </a:endParaRPr>
          </a:p>
        </p:txBody>
      </p:sp>
      <p:sp>
        <p:nvSpPr>
          <p:cNvPr id="1029" name="Rectangle 1030"/>
          <p:cNvSpPr>
            <a:spLocks noGrp="1" noChangeArrowheads="1"/>
          </p:cNvSpPr>
          <p:nvPr>
            <p:ph type="title"/>
          </p:nvPr>
        </p:nvSpPr>
        <p:spPr bwMode="auto">
          <a:xfrm>
            <a:off x="1251492" y="49213"/>
            <a:ext cx="9525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49163" name="Line 1035"/>
          <p:cNvSpPr>
            <a:spLocks noChangeShapeType="1"/>
          </p:cNvSpPr>
          <p:nvPr/>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49164" name="Line 1036"/>
          <p:cNvSpPr>
            <a:spLocks noChangeShapeType="1"/>
          </p:cNvSpPr>
          <p:nvPr/>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1033" name="Rectangle 1040"/>
          <p:cNvSpPr>
            <a:spLocks noGrp="1" noChangeArrowheads="1"/>
          </p:cNvSpPr>
          <p:nvPr>
            <p:ph type="body" idx="1"/>
          </p:nvPr>
        </p:nvSpPr>
        <p:spPr bwMode="auto">
          <a:xfrm>
            <a:off x="368301" y="1504950"/>
            <a:ext cx="11197167" cy="4743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0"/>
            <a:r>
              <a:rPr lang="en-US" dirty="0" smtClean="0"/>
              <a:t>2nd Bullet</a:t>
            </a:r>
          </a:p>
        </p:txBody>
      </p:sp>
      <p:sp>
        <p:nvSpPr>
          <p:cNvPr id="12" name="Holder 4"/>
          <p:cNvSpPr>
            <a:spLocks noGrp="1"/>
          </p:cNvSpPr>
          <p:nvPr>
            <p:ph type="ftr" sz="quarter" idx="3"/>
          </p:nvPr>
        </p:nvSpPr>
        <p:spPr>
          <a:xfrm>
            <a:off x="4196861" y="6515523"/>
            <a:ext cx="3798275" cy="246221"/>
          </a:xfrm>
          <a:prstGeom prst="rect">
            <a:avLst/>
          </a:prstGeom>
        </p:spPr>
        <p:txBody>
          <a:bodyPr wrap="square" lIns="0" tIns="0" rIns="0" bIns="0">
            <a:spAutoFit/>
          </a:bodyPr>
          <a:lstStyle>
            <a:lvl1pPr>
              <a:defRPr sz="1600" b="1" i="1">
                <a:solidFill>
                  <a:schemeClr val="tx1"/>
                </a:solidFill>
                <a:latin typeface="Century Schoolbook"/>
                <a:cs typeface="Century Schoolbook"/>
              </a:defRPr>
            </a:lvl1pPr>
          </a:lstStyle>
          <a:p>
            <a:pPr marL="12700" fontAlgn="auto">
              <a:spcBef>
                <a:spcPts val="0"/>
              </a:spcBef>
              <a:spcAft>
                <a:spcPts val="0"/>
              </a:spcAft>
            </a:pPr>
            <a:r>
              <a:rPr lang="en-US" spc="-15" smtClean="0">
                <a:solidFill>
                  <a:prstClr val="black"/>
                </a:solidFill>
              </a:rPr>
              <a:t>Built Right, Ready to Fight</a:t>
            </a:r>
            <a:endParaRPr lang="en-US" spc="-10" dirty="0">
              <a:solidFill>
                <a:prstClr val="black"/>
              </a:solidFill>
            </a:endParaRPr>
          </a:p>
        </p:txBody>
      </p:sp>
      <p:pic>
        <p:nvPicPr>
          <p:cNvPr id="11" name="Picture 76" descr="smallaflogo"/>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404734" y="144303"/>
            <a:ext cx="1048260" cy="9634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8" descr="oo-alclogo"/>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11006180" y="127001"/>
            <a:ext cx="982620" cy="98262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1873037"/>
      </p:ext>
    </p:extLst>
  </p:cSld>
  <p:clrMap bg1="lt1" tx1="dk1" bg2="lt2" tx2="dk2" accent1="accent1" accent2="accent2" accent3="accent3" accent4="accent4" accent5="accent5" accent6="accent6" hlink="hlink" folHlink="folHlink"/>
  <p:sldLayoutIdLst>
    <p:sldLayoutId id="2147484686" r:id="rId1"/>
    <p:sldLayoutId id="2147484687"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p:titleStyle>
    <p:body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2743200" y="153389"/>
            <a:ext cx="68072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a:t>
            </a:r>
          </a:p>
        </p:txBody>
      </p:sp>
      <p:sp>
        <p:nvSpPr>
          <p:cNvPr id="1027" name="Rectangle 66"/>
          <p:cNvSpPr>
            <a:spLocks noGrp="1" noChangeArrowheads="1"/>
          </p:cNvSpPr>
          <p:nvPr>
            <p:ph type="body" idx="1"/>
          </p:nvPr>
        </p:nvSpPr>
        <p:spPr bwMode="auto">
          <a:xfrm>
            <a:off x="406400" y="1447800"/>
            <a:ext cx="1158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p:txBody>
      </p:sp>
      <p:sp>
        <p:nvSpPr>
          <p:cNvPr id="53316" name="Rectangle 68"/>
          <p:cNvSpPr>
            <a:spLocks noGrp="1" noChangeArrowheads="1"/>
          </p:cNvSpPr>
          <p:nvPr>
            <p:ph type="ftr" sz="quarter" idx="3"/>
          </p:nvPr>
        </p:nvSpPr>
        <p:spPr bwMode="auto">
          <a:xfrm>
            <a:off x="3048000" y="6477000"/>
            <a:ext cx="6197600" cy="338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b="1" i="1">
                <a:latin typeface="Times New Roman" pitchFamily="18" charset="0"/>
              </a:defRPr>
            </a:lvl1pPr>
          </a:lstStyle>
          <a:p>
            <a:pPr fontAlgn="base">
              <a:spcBef>
                <a:spcPct val="0"/>
              </a:spcBef>
              <a:spcAft>
                <a:spcPct val="0"/>
              </a:spcAft>
              <a:defRPr/>
            </a:pPr>
            <a:r>
              <a:rPr lang="en-US" dirty="0">
                <a:solidFill>
                  <a:srgbClr val="000000"/>
                </a:solidFill>
              </a:rPr>
              <a:t>Built Right, Ready to Fight</a:t>
            </a:r>
          </a:p>
        </p:txBody>
      </p:sp>
      <p:sp>
        <p:nvSpPr>
          <p:cNvPr id="53320" name="Rectangle 72"/>
          <p:cNvSpPr>
            <a:spLocks noChangeArrowheads="1"/>
          </p:cNvSpPr>
          <p:nvPr userDrawn="1"/>
        </p:nvSpPr>
        <p:spPr bwMode="auto">
          <a:xfrm>
            <a:off x="1231901" y="1212851"/>
            <a:ext cx="6794500" cy="74613"/>
          </a:xfrm>
          <a:prstGeom prst="rect">
            <a:avLst/>
          </a:prstGeom>
          <a:gradFill rotWithShape="0">
            <a:gsLst>
              <a:gs pos="0">
                <a:schemeClr val="accent1">
                  <a:gamma/>
                  <a:tint val="0"/>
                  <a:invGamma/>
                </a:schemeClr>
              </a:gs>
              <a:gs pos="50000">
                <a:schemeClr val="accent1"/>
              </a:gs>
              <a:gs pos="100000">
                <a:schemeClr val="accent1">
                  <a:gamma/>
                  <a:tint val="0"/>
                  <a:invGamma/>
                </a:schemeClr>
              </a:gs>
            </a:gsLst>
            <a:lin ang="0" scaled="1"/>
          </a:gradFill>
          <a:ln w="9525">
            <a:noFill/>
            <a:miter lim="800000"/>
            <a:headEnd/>
            <a:tailEnd/>
          </a:ln>
          <a:effectLst/>
        </p:spPr>
        <p:txBody>
          <a:bodyPr wrap="none" anchor="ctr"/>
          <a:lstStyle/>
          <a:p>
            <a:pPr fontAlgn="base">
              <a:spcBef>
                <a:spcPct val="0"/>
              </a:spcBef>
              <a:spcAft>
                <a:spcPct val="0"/>
              </a:spcAft>
              <a:defRPr/>
            </a:pPr>
            <a:endParaRPr lang="en-US" sz="2400">
              <a:solidFill>
                <a:srgbClr val="000000"/>
              </a:solidFill>
              <a:latin typeface="Verdana" panose="020B0604030504040204" pitchFamily="34" charset="0"/>
            </a:endParaRPr>
          </a:p>
        </p:txBody>
      </p:sp>
      <p:sp>
        <p:nvSpPr>
          <p:cNvPr id="53321" name="Rectangle 73"/>
          <p:cNvSpPr>
            <a:spLocks noChangeArrowheads="1"/>
          </p:cNvSpPr>
          <p:nvPr userDrawn="1"/>
        </p:nvSpPr>
        <p:spPr bwMode="auto">
          <a:xfrm flipV="1">
            <a:off x="0" y="6400800"/>
            <a:ext cx="12192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fontAlgn="base">
              <a:spcBef>
                <a:spcPct val="0"/>
              </a:spcBef>
              <a:spcAft>
                <a:spcPct val="0"/>
              </a:spcAft>
              <a:defRPr/>
            </a:pPr>
            <a:endParaRPr lang="en-US" sz="2400">
              <a:solidFill>
                <a:srgbClr val="000000"/>
              </a:solidFill>
              <a:latin typeface="Verdana" panose="020B0604030504040204" pitchFamily="34" charset="0"/>
            </a:endParaRPr>
          </a:p>
        </p:txBody>
      </p:sp>
      <p:sp>
        <p:nvSpPr>
          <p:cNvPr id="53322" name="Text Box 74"/>
          <p:cNvSpPr txBox="1">
            <a:spLocks noChangeArrowheads="1"/>
          </p:cNvSpPr>
          <p:nvPr userDrawn="1"/>
        </p:nvSpPr>
        <p:spPr bwMode="auto">
          <a:xfrm>
            <a:off x="7213601" y="1111250"/>
            <a:ext cx="4891617" cy="260350"/>
          </a:xfrm>
          <a:prstGeom prst="rect">
            <a:avLst/>
          </a:prstGeom>
          <a:noFill/>
          <a:ln w="9525">
            <a:noFill/>
            <a:miter lim="800000"/>
            <a:headEnd/>
            <a:tailEnd/>
          </a:ln>
          <a:effectLst/>
        </p:spPr>
        <p:txBody>
          <a:bodyPr>
            <a:spAutoFit/>
          </a:bodyPr>
          <a:lstStyle/>
          <a:p>
            <a:pPr algn="r" eaLnBrk="0" fontAlgn="base" hangingPunct="0">
              <a:spcBef>
                <a:spcPct val="0"/>
              </a:spcBef>
              <a:spcAft>
                <a:spcPct val="0"/>
              </a:spcAft>
              <a:defRPr/>
            </a:pPr>
            <a:r>
              <a:rPr lang="en-US" sz="1100" b="1" i="1" dirty="0">
                <a:solidFill>
                  <a:srgbClr val="0066CC"/>
                </a:solidFill>
                <a:latin typeface="Times New Roman" pitchFamily="18" charset="0"/>
              </a:rPr>
              <a:t>O G D E N   A I R   L O G I S T I C S   </a:t>
            </a:r>
            <a:r>
              <a:rPr lang="en-US" sz="1100" b="1" i="1" spc="300" dirty="0">
                <a:solidFill>
                  <a:srgbClr val="0066CC"/>
                </a:solidFill>
                <a:latin typeface="Times New Roman" pitchFamily="18" charset="0"/>
              </a:rPr>
              <a:t>COMPLEX</a:t>
            </a:r>
          </a:p>
        </p:txBody>
      </p:sp>
      <p:pic>
        <p:nvPicPr>
          <p:cNvPr id="1033" name="Picture 78" descr="oo-alc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566400" y="76200"/>
            <a:ext cx="142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6" descr="smallaflogo"/>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404734" y="144303"/>
            <a:ext cx="1048260" cy="9634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253705"/>
      </p:ext>
    </p:extLst>
  </p:cSld>
  <p:clrMap bg1="lt1" tx1="dk1" bg2="lt2" tx2="dk2" accent1="accent1" accent2="accent2" accent3="accent3" accent4="accent4" accent5="accent5" accent6="accent6" hlink="hlink" folHlink="folHlink"/>
  <p:sldLayoutIdLst>
    <p:sldLayoutId id="2147484689" r:id="rId1"/>
  </p:sldLayoutIdLst>
  <p:hf hdr="0" dt="0"/>
  <p:txStyles>
    <p:titleStyle>
      <a:lvl1pPr algn="ctr" rtl="0" eaLnBrk="0" fontAlgn="base" hangingPunct="0">
        <a:lnSpc>
          <a:spcPct val="85000"/>
        </a:lnSpc>
        <a:spcBef>
          <a:spcPct val="0"/>
        </a:spcBef>
        <a:spcAft>
          <a:spcPct val="0"/>
        </a:spcAft>
        <a:defRPr sz="3600" b="1">
          <a:solidFill>
            <a:schemeClr val="tx2"/>
          </a:solidFill>
          <a:latin typeface="+mj-lt"/>
          <a:ea typeface="+mj-ea"/>
          <a:cs typeface="+mj-cs"/>
        </a:defRPr>
      </a:lvl1pPr>
      <a:lvl2pPr algn="ctr" rtl="0" eaLnBrk="0" fontAlgn="base" hangingPunct="0">
        <a:lnSpc>
          <a:spcPct val="85000"/>
        </a:lnSpc>
        <a:spcBef>
          <a:spcPct val="0"/>
        </a:spcBef>
        <a:spcAft>
          <a:spcPct val="0"/>
        </a:spcAft>
        <a:defRPr sz="3600" b="1">
          <a:solidFill>
            <a:schemeClr val="tx2"/>
          </a:solidFill>
          <a:latin typeface="Arial" charset="0"/>
        </a:defRPr>
      </a:lvl2pPr>
      <a:lvl3pPr algn="ctr" rtl="0" eaLnBrk="0" fontAlgn="base" hangingPunct="0">
        <a:lnSpc>
          <a:spcPct val="85000"/>
        </a:lnSpc>
        <a:spcBef>
          <a:spcPct val="0"/>
        </a:spcBef>
        <a:spcAft>
          <a:spcPct val="0"/>
        </a:spcAft>
        <a:defRPr sz="3600" b="1">
          <a:solidFill>
            <a:schemeClr val="tx2"/>
          </a:solidFill>
          <a:latin typeface="Arial" charset="0"/>
        </a:defRPr>
      </a:lvl3pPr>
      <a:lvl4pPr algn="ctr" rtl="0" eaLnBrk="0" fontAlgn="base" hangingPunct="0">
        <a:lnSpc>
          <a:spcPct val="85000"/>
        </a:lnSpc>
        <a:spcBef>
          <a:spcPct val="0"/>
        </a:spcBef>
        <a:spcAft>
          <a:spcPct val="0"/>
        </a:spcAft>
        <a:defRPr sz="3600" b="1">
          <a:solidFill>
            <a:schemeClr val="tx2"/>
          </a:solidFill>
          <a:latin typeface="Arial" charset="0"/>
        </a:defRPr>
      </a:lvl4pPr>
      <a:lvl5pPr algn="ctr" rtl="0" eaLnBrk="0" fontAlgn="base" hangingPunct="0">
        <a:lnSpc>
          <a:spcPct val="85000"/>
        </a:lnSpc>
        <a:spcBef>
          <a:spcPct val="0"/>
        </a:spcBef>
        <a:spcAft>
          <a:spcPct val="0"/>
        </a:spcAft>
        <a:defRPr sz="3600" b="1">
          <a:solidFill>
            <a:schemeClr val="tx2"/>
          </a:solidFill>
          <a:latin typeface="Arial" charset="0"/>
        </a:defRPr>
      </a:lvl5pPr>
      <a:lvl6pPr marL="457200" algn="ctr" rtl="0" fontAlgn="base">
        <a:lnSpc>
          <a:spcPct val="85000"/>
        </a:lnSpc>
        <a:spcBef>
          <a:spcPct val="0"/>
        </a:spcBef>
        <a:spcAft>
          <a:spcPct val="0"/>
        </a:spcAft>
        <a:defRPr sz="3600" b="1">
          <a:solidFill>
            <a:schemeClr val="tx2"/>
          </a:solidFill>
          <a:latin typeface="Arial" charset="0"/>
        </a:defRPr>
      </a:lvl6pPr>
      <a:lvl7pPr marL="914400" algn="ctr" rtl="0" fontAlgn="base">
        <a:lnSpc>
          <a:spcPct val="85000"/>
        </a:lnSpc>
        <a:spcBef>
          <a:spcPct val="0"/>
        </a:spcBef>
        <a:spcAft>
          <a:spcPct val="0"/>
        </a:spcAft>
        <a:defRPr sz="3600" b="1">
          <a:solidFill>
            <a:schemeClr val="tx2"/>
          </a:solidFill>
          <a:latin typeface="Arial" charset="0"/>
        </a:defRPr>
      </a:lvl7pPr>
      <a:lvl8pPr marL="1371600" algn="ctr" rtl="0" fontAlgn="base">
        <a:lnSpc>
          <a:spcPct val="85000"/>
        </a:lnSpc>
        <a:spcBef>
          <a:spcPct val="0"/>
        </a:spcBef>
        <a:spcAft>
          <a:spcPct val="0"/>
        </a:spcAft>
        <a:defRPr sz="3600" b="1">
          <a:solidFill>
            <a:schemeClr val="tx2"/>
          </a:solidFill>
          <a:latin typeface="Arial" charset="0"/>
        </a:defRPr>
      </a:lvl8pPr>
      <a:lvl9pPr marL="1828800" algn="ctr" rtl="0" fontAlgn="base">
        <a:lnSpc>
          <a:spcPct val="85000"/>
        </a:lnSpc>
        <a:spcBef>
          <a:spcPct val="0"/>
        </a:spcBef>
        <a:spcAft>
          <a:spcPct val="0"/>
        </a:spcAft>
        <a:defRPr sz="3600" b="1">
          <a:solidFill>
            <a:schemeClr val="tx2"/>
          </a:solidFill>
          <a:latin typeface="Arial" charset="0"/>
        </a:defRPr>
      </a:lvl9pPr>
    </p:titleStyle>
    <p:bodyStyle>
      <a:lvl1pPr marL="225425" indent="-225425" algn="l" rtl="0" eaLnBrk="0" fontAlgn="base" hangingPunct="0">
        <a:lnSpc>
          <a:spcPct val="90000"/>
        </a:lnSpc>
        <a:spcBef>
          <a:spcPct val="20000"/>
        </a:spcBef>
        <a:spcAft>
          <a:spcPct val="0"/>
        </a:spcAft>
        <a:buClr>
          <a:schemeClr val="accent1"/>
        </a:buClr>
        <a:buSzPct val="75000"/>
        <a:buFont typeface="Wingdings" pitchFamily="2" charset="2"/>
        <a:buChar char="n"/>
        <a:defRPr sz="2600" b="1">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accent2"/>
        </a:buClr>
        <a:buSzPct val="70000"/>
        <a:buFont typeface="Wingdings" pitchFamily="2" charset="2"/>
        <a:buChar char="n"/>
        <a:defRPr sz="2400" b="1">
          <a:solidFill>
            <a:schemeClr val="tx1"/>
          </a:solidFill>
          <a:latin typeface="+mn-lt"/>
        </a:defRPr>
      </a:lvl2pPr>
      <a:lvl3pPr marL="973138" indent="-120650" algn="l" rtl="0" eaLnBrk="0" fontAlgn="base" hangingPunct="0">
        <a:lnSpc>
          <a:spcPct val="90000"/>
        </a:lnSpc>
        <a:spcBef>
          <a:spcPct val="20000"/>
        </a:spcBef>
        <a:spcAft>
          <a:spcPct val="0"/>
        </a:spcAft>
        <a:buClr>
          <a:schemeClr val="tx2"/>
        </a:buClr>
        <a:buChar char="•"/>
        <a:defRPr sz="2000" b="1">
          <a:solidFill>
            <a:schemeClr val="tx1"/>
          </a:solidFill>
          <a:latin typeface="+mn-lt"/>
        </a:defRPr>
      </a:lvl3pPr>
      <a:lvl4pPr marL="1546225" indent="-174625" algn="l" rtl="0" eaLnBrk="0" fontAlgn="base" hangingPunct="0">
        <a:lnSpc>
          <a:spcPct val="90000"/>
        </a:lnSpc>
        <a:spcBef>
          <a:spcPct val="20000"/>
        </a:spcBef>
        <a:spcAft>
          <a:spcPct val="0"/>
        </a:spcAft>
        <a:buClr>
          <a:schemeClr val="hlink"/>
        </a:buClr>
        <a:buChar char="•"/>
        <a:defRPr sz="2000" b="1">
          <a:solidFill>
            <a:schemeClr val="tx1"/>
          </a:solidFill>
          <a:latin typeface="+mn-lt"/>
        </a:defRPr>
      </a:lvl4pPr>
      <a:lvl5pPr marL="1946275" indent="-117475" algn="l" rtl="0" eaLnBrk="0" fontAlgn="base" hangingPunct="0">
        <a:lnSpc>
          <a:spcPct val="90000"/>
        </a:lnSpc>
        <a:spcBef>
          <a:spcPct val="20000"/>
        </a:spcBef>
        <a:spcAft>
          <a:spcPct val="0"/>
        </a:spcAft>
        <a:buClr>
          <a:schemeClr val="tx1"/>
        </a:buClr>
        <a:buSzPct val="85000"/>
        <a:buChar char="•"/>
        <a:defRPr sz="2000" b="1">
          <a:solidFill>
            <a:schemeClr val="tx1"/>
          </a:solidFill>
          <a:latin typeface="+mn-lt"/>
        </a:defRPr>
      </a:lvl5pPr>
      <a:lvl6pPr marL="2403475" indent="-117475" algn="l" rtl="0" fontAlgn="base">
        <a:lnSpc>
          <a:spcPct val="90000"/>
        </a:lnSpc>
        <a:spcBef>
          <a:spcPct val="20000"/>
        </a:spcBef>
        <a:spcAft>
          <a:spcPct val="0"/>
        </a:spcAft>
        <a:buClr>
          <a:schemeClr val="tx1"/>
        </a:buClr>
        <a:buSzPct val="85000"/>
        <a:buChar char="•"/>
        <a:defRPr sz="2000" b="1">
          <a:solidFill>
            <a:schemeClr val="tx1"/>
          </a:solidFill>
          <a:latin typeface="+mn-lt"/>
        </a:defRPr>
      </a:lvl6pPr>
      <a:lvl7pPr marL="2860675" indent="-117475" algn="l" rtl="0" fontAlgn="base">
        <a:lnSpc>
          <a:spcPct val="90000"/>
        </a:lnSpc>
        <a:spcBef>
          <a:spcPct val="20000"/>
        </a:spcBef>
        <a:spcAft>
          <a:spcPct val="0"/>
        </a:spcAft>
        <a:buClr>
          <a:schemeClr val="tx1"/>
        </a:buClr>
        <a:buSzPct val="85000"/>
        <a:buChar char="•"/>
        <a:defRPr sz="2000" b="1">
          <a:solidFill>
            <a:schemeClr val="tx1"/>
          </a:solidFill>
          <a:latin typeface="+mn-lt"/>
        </a:defRPr>
      </a:lvl7pPr>
      <a:lvl8pPr marL="3317875" indent="-117475" algn="l" rtl="0" fontAlgn="base">
        <a:lnSpc>
          <a:spcPct val="90000"/>
        </a:lnSpc>
        <a:spcBef>
          <a:spcPct val="20000"/>
        </a:spcBef>
        <a:spcAft>
          <a:spcPct val="0"/>
        </a:spcAft>
        <a:buClr>
          <a:schemeClr val="tx1"/>
        </a:buClr>
        <a:buSzPct val="85000"/>
        <a:buChar char="•"/>
        <a:defRPr sz="2000" b="1">
          <a:solidFill>
            <a:schemeClr val="tx1"/>
          </a:solidFill>
          <a:latin typeface="+mn-lt"/>
        </a:defRPr>
      </a:lvl8pPr>
      <a:lvl9pPr marL="3775075" indent="-117475" algn="l" rtl="0" fontAlgn="base">
        <a:lnSpc>
          <a:spcPct val="90000"/>
        </a:lnSpc>
        <a:spcBef>
          <a:spcPct val="20000"/>
        </a:spcBef>
        <a:spcAft>
          <a:spcPct val="0"/>
        </a:spcAft>
        <a:buClr>
          <a:schemeClr val="tx1"/>
        </a:buClr>
        <a:buSzPct val="8500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1930400" y="127001"/>
            <a:ext cx="85344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a:t>
            </a:r>
          </a:p>
        </p:txBody>
      </p:sp>
      <p:sp>
        <p:nvSpPr>
          <p:cNvPr id="1027" name="Rectangle 66"/>
          <p:cNvSpPr>
            <a:spLocks noGrp="1" noChangeArrowheads="1"/>
          </p:cNvSpPr>
          <p:nvPr>
            <p:ph type="body" idx="1"/>
          </p:nvPr>
        </p:nvSpPr>
        <p:spPr bwMode="auto">
          <a:xfrm>
            <a:off x="406400" y="1447800"/>
            <a:ext cx="1158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p:txBody>
      </p:sp>
      <p:sp>
        <p:nvSpPr>
          <p:cNvPr id="53316" name="Rectangle 68"/>
          <p:cNvSpPr>
            <a:spLocks noGrp="1" noChangeArrowheads="1"/>
          </p:cNvSpPr>
          <p:nvPr>
            <p:ph type="ftr" sz="quarter" idx="3"/>
          </p:nvPr>
        </p:nvSpPr>
        <p:spPr bwMode="auto">
          <a:xfrm>
            <a:off x="3048000" y="6477000"/>
            <a:ext cx="6197600" cy="338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b="1" i="1">
                <a:latin typeface="Times New Roman" pitchFamily="18" charset="0"/>
              </a:defRPr>
            </a:lvl1pPr>
          </a:lstStyle>
          <a:p>
            <a:pPr>
              <a:defRPr/>
            </a:pPr>
            <a:r>
              <a:rPr lang="en-US"/>
              <a:t>Built Right, Ready to Fight</a:t>
            </a:r>
          </a:p>
        </p:txBody>
      </p:sp>
      <p:sp>
        <p:nvSpPr>
          <p:cNvPr id="53320" name="Rectangle 72"/>
          <p:cNvSpPr>
            <a:spLocks noChangeArrowheads="1"/>
          </p:cNvSpPr>
          <p:nvPr userDrawn="1"/>
        </p:nvSpPr>
        <p:spPr bwMode="auto">
          <a:xfrm>
            <a:off x="1231901" y="1212851"/>
            <a:ext cx="6794500" cy="74613"/>
          </a:xfrm>
          <a:prstGeom prst="rect">
            <a:avLst/>
          </a:prstGeom>
          <a:gradFill rotWithShape="0">
            <a:gsLst>
              <a:gs pos="0">
                <a:schemeClr val="accent1">
                  <a:gamma/>
                  <a:tint val="0"/>
                  <a:invGamma/>
                </a:schemeClr>
              </a:gs>
              <a:gs pos="50000">
                <a:schemeClr val="accent1"/>
              </a:gs>
              <a:gs pos="100000">
                <a:schemeClr val="accent1">
                  <a:gamma/>
                  <a:tint val="0"/>
                  <a:invGamma/>
                </a:schemeClr>
              </a:gs>
            </a:gsLst>
            <a:lin ang="0" scaled="1"/>
          </a:gradFill>
          <a:ln w="9525">
            <a:noFill/>
            <a:miter lim="800000"/>
            <a:headEnd/>
            <a:tailEnd/>
          </a:ln>
          <a:effectLst/>
        </p:spPr>
        <p:txBody>
          <a:bodyPr wrap="none" anchor="ctr"/>
          <a:lstStyle/>
          <a:p>
            <a:pPr eaLnBrk="1" hangingPunct="1">
              <a:defRPr/>
            </a:pPr>
            <a:endParaRPr lang="en-US" sz="1400"/>
          </a:p>
        </p:txBody>
      </p:sp>
      <p:sp>
        <p:nvSpPr>
          <p:cNvPr id="53321" name="Rectangle 73"/>
          <p:cNvSpPr>
            <a:spLocks noChangeArrowheads="1"/>
          </p:cNvSpPr>
          <p:nvPr userDrawn="1"/>
        </p:nvSpPr>
        <p:spPr bwMode="auto">
          <a:xfrm flipV="1">
            <a:off x="0" y="6400800"/>
            <a:ext cx="12192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eaLnBrk="1" hangingPunct="1">
              <a:defRPr/>
            </a:pPr>
            <a:endParaRPr lang="en-US" sz="1400"/>
          </a:p>
        </p:txBody>
      </p:sp>
      <p:sp>
        <p:nvSpPr>
          <p:cNvPr id="53322" name="Text Box 74"/>
          <p:cNvSpPr txBox="1">
            <a:spLocks noChangeArrowheads="1"/>
          </p:cNvSpPr>
          <p:nvPr userDrawn="1"/>
        </p:nvSpPr>
        <p:spPr bwMode="auto">
          <a:xfrm>
            <a:off x="7213601" y="1111250"/>
            <a:ext cx="4891617" cy="260350"/>
          </a:xfrm>
          <a:prstGeom prst="rect">
            <a:avLst/>
          </a:prstGeom>
          <a:noFill/>
          <a:ln w="9525">
            <a:noFill/>
            <a:miter lim="800000"/>
            <a:headEnd/>
            <a:tailEnd/>
          </a:ln>
          <a:effectLst/>
        </p:spPr>
        <p:txBody>
          <a:bodyPr>
            <a:spAutoFit/>
          </a:bodyPr>
          <a:lstStyle/>
          <a:p>
            <a:pPr algn="r">
              <a:defRPr/>
            </a:pPr>
            <a:r>
              <a:rPr lang="en-US" sz="1100" b="1" i="1" dirty="0">
                <a:solidFill>
                  <a:schemeClr val="accent1"/>
                </a:solidFill>
                <a:latin typeface="Times New Roman" pitchFamily="18" charset="0"/>
              </a:rPr>
              <a:t>O G D E N   A I R   L O G I S T I C S   </a:t>
            </a:r>
            <a:r>
              <a:rPr lang="en-US" sz="1100" b="1" i="1" spc="300" dirty="0">
                <a:solidFill>
                  <a:schemeClr val="accent1"/>
                </a:solidFill>
                <a:latin typeface="Times New Roman" pitchFamily="18" charset="0"/>
              </a:rPr>
              <a:t>COMPLEX</a:t>
            </a:r>
          </a:p>
        </p:txBody>
      </p:sp>
      <p:pic>
        <p:nvPicPr>
          <p:cNvPr id="11" name="Picture 78" descr="oo-alclogo"/>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1006180" y="127001"/>
            <a:ext cx="982620" cy="98262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6" descr="smallaflogo"/>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404734" y="144303"/>
            <a:ext cx="1048260" cy="9634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5044422"/>
      </p:ext>
    </p:extLst>
  </p:cSld>
  <p:clrMap bg1="lt1" tx1="dk1" bg2="lt2" tx2="dk2" accent1="accent1" accent2="accent2" accent3="accent3" accent4="accent4" accent5="accent5" accent6="accent6" hlink="hlink" folHlink="folHlink"/>
  <p:sldLayoutIdLst>
    <p:sldLayoutId id="2147484691" r:id="rId1"/>
  </p:sldLayoutIdLst>
  <p:hf hdr="0" dt="0"/>
  <p:txStyles>
    <p:titleStyle>
      <a:lvl1pPr algn="ctr" rtl="0" eaLnBrk="0" fontAlgn="base" hangingPunct="0">
        <a:lnSpc>
          <a:spcPct val="85000"/>
        </a:lnSpc>
        <a:spcBef>
          <a:spcPct val="0"/>
        </a:spcBef>
        <a:spcAft>
          <a:spcPct val="0"/>
        </a:spcAft>
        <a:defRPr sz="3600" b="1">
          <a:solidFill>
            <a:schemeClr val="tx2"/>
          </a:solidFill>
          <a:latin typeface="+mj-lt"/>
          <a:ea typeface="+mj-ea"/>
          <a:cs typeface="+mj-cs"/>
        </a:defRPr>
      </a:lvl1pPr>
      <a:lvl2pPr algn="ctr" rtl="0" eaLnBrk="0" fontAlgn="base" hangingPunct="0">
        <a:lnSpc>
          <a:spcPct val="85000"/>
        </a:lnSpc>
        <a:spcBef>
          <a:spcPct val="0"/>
        </a:spcBef>
        <a:spcAft>
          <a:spcPct val="0"/>
        </a:spcAft>
        <a:defRPr sz="3600" b="1">
          <a:solidFill>
            <a:schemeClr val="tx2"/>
          </a:solidFill>
          <a:latin typeface="Arial" charset="0"/>
        </a:defRPr>
      </a:lvl2pPr>
      <a:lvl3pPr algn="ctr" rtl="0" eaLnBrk="0" fontAlgn="base" hangingPunct="0">
        <a:lnSpc>
          <a:spcPct val="85000"/>
        </a:lnSpc>
        <a:spcBef>
          <a:spcPct val="0"/>
        </a:spcBef>
        <a:spcAft>
          <a:spcPct val="0"/>
        </a:spcAft>
        <a:defRPr sz="3600" b="1">
          <a:solidFill>
            <a:schemeClr val="tx2"/>
          </a:solidFill>
          <a:latin typeface="Arial" charset="0"/>
        </a:defRPr>
      </a:lvl3pPr>
      <a:lvl4pPr algn="ctr" rtl="0" eaLnBrk="0" fontAlgn="base" hangingPunct="0">
        <a:lnSpc>
          <a:spcPct val="85000"/>
        </a:lnSpc>
        <a:spcBef>
          <a:spcPct val="0"/>
        </a:spcBef>
        <a:spcAft>
          <a:spcPct val="0"/>
        </a:spcAft>
        <a:defRPr sz="3600" b="1">
          <a:solidFill>
            <a:schemeClr val="tx2"/>
          </a:solidFill>
          <a:latin typeface="Arial" charset="0"/>
        </a:defRPr>
      </a:lvl4pPr>
      <a:lvl5pPr algn="ctr" rtl="0" eaLnBrk="0" fontAlgn="base" hangingPunct="0">
        <a:lnSpc>
          <a:spcPct val="85000"/>
        </a:lnSpc>
        <a:spcBef>
          <a:spcPct val="0"/>
        </a:spcBef>
        <a:spcAft>
          <a:spcPct val="0"/>
        </a:spcAft>
        <a:defRPr sz="3600" b="1">
          <a:solidFill>
            <a:schemeClr val="tx2"/>
          </a:solidFill>
          <a:latin typeface="Arial" charset="0"/>
        </a:defRPr>
      </a:lvl5pPr>
      <a:lvl6pPr marL="457200" algn="ctr" rtl="0" fontAlgn="base">
        <a:lnSpc>
          <a:spcPct val="85000"/>
        </a:lnSpc>
        <a:spcBef>
          <a:spcPct val="0"/>
        </a:spcBef>
        <a:spcAft>
          <a:spcPct val="0"/>
        </a:spcAft>
        <a:defRPr sz="3600" b="1">
          <a:solidFill>
            <a:schemeClr val="tx2"/>
          </a:solidFill>
          <a:latin typeface="Arial" charset="0"/>
        </a:defRPr>
      </a:lvl6pPr>
      <a:lvl7pPr marL="914400" algn="ctr" rtl="0" fontAlgn="base">
        <a:lnSpc>
          <a:spcPct val="85000"/>
        </a:lnSpc>
        <a:spcBef>
          <a:spcPct val="0"/>
        </a:spcBef>
        <a:spcAft>
          <a:spcPct val="0"/>
        </a:spcAft>
        <a:defRPr sz="3600" b="1">
          <a:solidFill>
            <a:schemeClr val="tx2"/>
          </a:solidFill>
          <a:latin typeface="Arial" charset="0"/>
        </a:defRPr>
      </a:lvl7pPr>
      <a:lvl8pPr marL="1371600" algn="ctr" rtl="0" fontAlgn="base">
        <a:lnSpc>
          <a:spcPct val="85000"/>
        </a:lnSpc>
        <a:spcBef>
          <a:spcPct val="0"/>
        </a:spcBef>
        <a:spcAft>
          <a:spcPct val="0"/>
        </a:spcAft>
        <a:defRPr sz="3600" b="1">
          <a:solidFill>
            <a:schemeClr val="tx2"/>
          </a:solidFill>
          <a:latin typeface="Arial" charset="0"/>
        </a:defRPr>
      </a:lvl8pPr>
      <a:lvl9pPr marL="1828800" algn="ctr" rtl="0" fontAlgn="base">
        <a:lnSpc>
          <a:spcPct val="85000"/>
        </a:lnSpc>
        <a:spcBef>
          <a:spcPct val="0"/>
        </a:spcBef>
        <a:spcAft>
          <a:spcPct val="0"/>
        </a:spcAft>
        <a:defRPr sz="3600" b="1">
          <a:solidFill>
            <a:schemeClr val="tx2"/>
          </a:solidFill>
          <a:latin typeface="Arial" charset="0"/>
        </a:defRPr>
      </a:lvl9pPr>
    </p:titleStyle>
    <p:bodyStyle>
      <a:lvl1pPr marL="225425" indent="-225425" algn="l" rtl="0" eaLnBrk="0" fontAlgn="base" hangingPunct="0">
        <a:lnSpc>
          <a:spcPct val="90000"/>
        </a:lnSpc>
        <a:spcBef>
          <a:spcPct val="20000"/>
        </a:spcBef>
        <a:spcAft>
          <a:spcPct val="0"/>
        </a:spcAft>
        <a:buClr>
          <a:schemeClr val="accent1"/>
        </a:buClr>
        <a:buSzPct val="75000"/>
        <a:buFont typeface="Wingdings" panose="05000000000000000000" pitchFamily="2" charset="2"/>
        <a:buChar char="n"/>
        <a:defRPr sz="2600" b="1">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accent2"/>
        </a:buClr>
        <a:buSzPct val="70000"/>
        <a:buFont typeface="Wingdings" panose="05000000000000000000" pitchFamily="2" charset="2"/>
        <a:buChar char="n"/>
        <a:defRPr sz="2400" b="1">
          <a:solidFill>
            <a:schemeClr val="tx1"/>
          </a:solidFill>
          <a:latin typeface="+mn-lt"/>
        </a:defRPr>
      </a:lvl2pPr>
      <a:lvl3pPr marL="973138" indent="-120650" algn="l" rtl="0" eaLnBrk="0" fontAlgn="base" hangingPunct="0">
        <a:lnSpc>
          <a:spcPct val="90000"/>
        </a:lnSpc>
        <a:spcBef>
          <a:spcPct val="20000"/>
        </a:spcBef>
        <a:spcAft>
          <a:spcPct val="0"/>
        </a:spcAft>
        <a:buClr>
          <a:schemeClr val="tx2"/>
        </a:buClr>
        <a:buChar char="•"/>
        <a:defRPr sz="2000" b="1">
          <a:solidFill>
            <a:schemeClr val="tx1"/>
          </a:solidFill>
          <a:latin typeface="+mn-lt"/>
        </a:defRPr>
      </a:lvl3pPr>
      <a:lvl4pPr marL="1546225" indent="-174625" algn="l" rtl="0" eaLnBrk="0" fontAlgn="base" hangingPunct="0">
        <a:lnSpc>
          <a:spcPct val="90000"/>
        </a:lnSpc>
        <a:spcBef>
          <a:spcPct val="20000"/>
        </a:spcBef>
        <a:spcAft>
          <a:spcPct val="0"/>
        </a:spcAft>
        <a:buClr>
          <a:schemeClr val="hlink"/>
        </a:buClr>
        <a:buChar char="•"/>
        <a:defRPr sz="2000" b="1">
          <a:solidFill>
            <a:schemeClr val="tx1"/>
          </a:solidFill>
          <a:latin typeface="+mn-lt"/>
        </a:defRPr>
      </a:lvl4pPr>
      <a:lvl5pPr marL="1946275" indent="-117475" algn="l" rtl="0" eaLnBrk="0" fontAlgn="base" hangingPunct="0">
        <a:lnSpc>
          <a:spcPct val="90000"/>
        </a:lnSpc>
        <a:spcBef>
          <a:spcPct val="20000"/>
        </a:spcBef>
        <a:spcAft>
          <a:spcPct val="0"/>
        </a:spcAft>
        <a:buClr>
          <a:schemeClr val="tx1"/>
        </a:buClr>
        <a:buSzPct val="85000"/>
        <a:buChar char="•"/>
        <a:defRPr sz="2000" b="1">
          <a:solidFill>
            <a:schemeClr val="tx1"/>
          </a:solidFill>
          <a:latin typeface="+mn-lt"/>
        </a:defRPr>
      </a:lvl5pPr>
      <a:lvl6pPr marL="2403475" indent="-117475" algn="l" rtl="0" fontAlgn="base">
        <a:lnSpc>
          <a:spcPct val="90000"/>
        </a:lnSpc>
        <a:spcBef>
          <a:spcPct val="20000"/>
        </a:spcBef>
        <a:spcAft>
          <a:spcPct val="0"/>
        </a:spcAft>
        <a:buClr>
          <a:schemeClr val="tx1"/>
        </a:buClr>
        <a:buSzPct val="85000"/>
        <a:buChar char="•"/>
        <a:defRPr sz="2000" b="1">
          <a:solidFill>
            <a:schemeClr val="tx1"/>
          </a:solidFill>
          <a:latin typeface="+mn-lt"/>
        </a:defRPr>
      </a:lvl6pPr>
      <a:lvl7pPr marL="2860675" indent="-117475" algn="l" rtl="0" fontAlgn="base">
        <a:lnSpc>
          <a:spcPct val="90000"/>
        </a:lnSpc>
        <a:spcBef>
          <a:spcPct val="20000"/>
        </a:spcBef>
        <a:spcAft>
          <a:spcPct val="0"/>
        </a:spcAft>
        <a:buClr>
          <a:schemeClr val="tx1"/>
        </a:buClr>
        <a:buSzPct val="85000"/>
        <a:buChar char="•"/>
        <a:defRPr sz="2000" b="1">
          <a:solidFill>
            <a:schemeClr val="tx1"/>
          </a:solidFill>
          <a:latin typeface="+mn-lt"/>
        </a:defRPr>
      </a:lvl7pPr>
      <a:lvl8pPr marL="3317875" indent="-117475" algn="l" rtl="0" fontAlgn="base">
        <a:lnSpc>
          <a:spcPct val="90000"/>
        </a:lnSpc>
        <a:spcBef>
          <a:spcPct val="20000"/>
        </a:spcBef>
        <a:spcAft>
          <a:spcPct val="0"/>
        </a:spcAft>
        <a:buClr>
          <a:schemeClr val="tx1"/>
        </a:buClr>
        <a:buSzPct val="85000"/>
        <a:buChar char="•"/>
        <a:defRPr sz="2000" b="1">
          <a:solidFill>
            <a:schemeClr val="tx1"/>
          </a:solidFill>
          <a:latin typeface="+mn-lt"/>
        </a:defRPr>
      </a:lvl8pPr>
      <a:lvl9pPr marL="3775075" indent="-117475" algn="l" rtl="0" fontAlgn="base">
        <a:lnSpc>
          <a:spcPct val="90000"/>
        </a:lnSpc>
        <a:spcBef>
          <a:spcPct val="20000"/>
        </a:spcBef>
        <a:spcAft>
          <a:spcPct val="0"/>
        </a:spcAft>
        <a:buClr>
          <a:schemeClr val="tx1"/>
        </a:buClr>
        <a:buSzPct val="8500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D78757-6A13-4B15-8B56-7DE4A1EA2E9C}" type="datetimeFigureOut">
              <a:rPr lang="en-US" smtClean="0"/>
              <a:t>10/3/2019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FEA6BA-BE9A-48CF-A49C-EE6D63C4A9F2}" type="slidenum">
              <a:rPr lang="en-US" smtClean="0"/>
              <a:t>‹#›</a:t>
            </a:fld>
            <a:endParaRPr lang="en-US"/>
          </a:p>
        </p:txBody>
      </p:sp>
    </p:spTree>
    <p:extLst>
      <p:ext uri="{BB962C8B-B14F-4D97-AF65-F5344CB8AC3E}">
        <p14:creationId xmlns:p14="http://schemas.microsoft.com/office/powerpoint/2010/main" val="817617318"/>
      </p:ext>
    </p:extLst>
  </p:cSld>
  <p:clrMap bg1="lt1" tx1="dk1" bg2="lt2" tx2="dk2" accent1="accent1" accent2="accent2" accent3="accent3" accent4="accent4" accent5="accent5" accent6="accent6" hlink="hlink" folHlink="folHlink"/>
  <p:sldLayoutIdLst>
    <p:sldLayoutId id="2147484693" r:id="rId1"/>
    <p:sldLayoutId id="2147484694"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gif"/><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gif"/><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gif"/></Relationships>
</file>

<file path=ppt/slides/_rels/slide18.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4.jpeg"/><Relationship Id="rId5" Type="http://schemas.openxmlformats.org/officeDocument/2006/relationships/image" Target="../media/image6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jpeg"/><Relationship Id="rId12"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pn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emf"/><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jpeg"/></Relationships>
</file>

<file path=ppt/slides/_rels/slide2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s://www.google.com/url?url=https://code.org/congrats&amp;rct=j&amp;frm=1&amp;q=&amp;esrc=s&amp;sa=U&amp;ved=0ahUKEwi07Lez4dTJAhVGSCYKHcqkBsEQwW4IFjAA&amp;sig2=ldMsjCogZOJBm1wR93qt_g&amp;usg=AFQjCNGp-kR4ysBxDr6byLgao3ZkvhHsSw" TargetMode="External"/><Relationship Id="rId1" Type="http://schemas.openxmlformats.org/officeDocument/2006/relationships/slideLayout" Target="../slideLayouts/slideLayout19.xml"/><Relationship Id="rId5" Type="http://schemas.openxmlformats.org/officeDocument/2006/relationships/image" Target="../media/image87.jpeg"/><Relationship Id="rId4" Type="http://schemas.openxmlformats.org/officeDocument/2006/relationships/hyperlink" Target="http://www.google.com/url?url=http://www.ksbw.com/news/california-bill-allows-thousands-to-get-high-school-diplomas/35728134&amp;rct=j&amp;frm=1&amp;q=&amp;esrc=s&amp;sa=U&amp;ved=0ahUKEwjo397E4dTJAhUCVyYKHWptCc0QwW4IFjAA&amp;sig2=yVwNK2kcxKsfPcodOaD3hA&amp;usg=AFQjCNFmLTPhi2fR_1EDCd-T73DxipmV1A"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jpg"/><Relationship Id="rId12"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15.jpg"/><Relationship Id="rId11" Type="http://schemas.openxmlformats.org/officeDocument/2006/relationships/image" Target="../media/image20.png"/><Relationship Id="rId5" Type="http://schemas.openxmlformats.org/officeDocument/2006/relationships/image" Target="../media/image14.jp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image" Target="../media/image18.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048"/>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C:\Users\doug.james\Desktop\Graphics &amp; Artwork\VTC Backdrop proof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3440" y="457200"/>
            <a:ext cx="10145119" cy="525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3602483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508993"/>
            <a:ext cx="9144000" cy="4302716"/>
          </a:xfrm>
          <a:prstGeom prst="rect">
            <a:avLst/>
          </a:prstGeom>
        </p:spPr>
        <p:txBody>
          <a:bodyPr wrap="square">
            <a:spAutoFit/>
          </a:bodyPr>
          <a:lstStyle/>
          <a:p>
            <a:pPr algn="ctr">
              <a:spcBef>
                <a:spcPct val="20000"/>
              </a:spcBef>
            </a:pPr>
            <a:r>
              <a:rPr lang="en-US" sz="2400" b="1" dirty="0">
                <a:solidFill>
                  <a:srgbClr val="002060"/>
                </a:solidFill>
                <a:latin typeface="+mn-lt"/>
              </a:rPr>
              <a:t>Mission</a:t>
            </a:r>
          </a:p>
          <a:p>
            <a:pPr algn="ctr"/>
            <a:r>
              <a:rPr lang="en-US" sz="2400" b="1" dirty="0">
                <a:solidFill>
                  <a:srgbClr val="002060"/>
                </a:solidFill>
                <a:latin typeface="+mn-lt"/>
              </a:rPr>
              <a:t>Produce – Support – Sustain for the Warfighter</a:t>
            </a:r>
          </a:p>
          <a:p>
            <a:pPr algn="ctr">
              <a:spcBef>
                <a:spcPct val="20000"/>
              </a:spcBef>
            </a:pPr>
            <a:endParaRPr lang="en-US" sz="2400" b="1" dirty="0">
              <a:solidFill>
                <a:srgbClr val="002060"/>
              </a:solidFill>
              <a:latin typeface="+mn-lt"/>
            </a:endParaRPr>
          </a:p>
          <a:p>
            <a:pPr algn="ctr">
              <a:spcBef>
                <a:spcPct val="20000"/>
              </a:spcBef>
            </a:pPr>
            <a:r>
              <a:rPr lang="en-US" sz="2400" b="1" dirty="0">
                <a:solidFill>
                  <a:srgbClr val="002060"/>
                </a:solidFill>
                <a:latin typeface="+mn-lt"/>
              </a:rPr>
              <a:t>Vision</a:t>
            </a:r>
          </a:p>
          <a:p>
            <a:pPr algn="ctr">
              <a:spcBef>
                <a:spcPct val="20000"/>
              </a:spcBef>
            </a:pPr>
            <a:r>
              <a:rPr lang="en-US" sz="2400" b="1" dirty="0">
                <a:solidFill>
                  <a:srgbClr val="002060"/>
                </a:solidFill>
                <a:latin typeface="+mn-lt"/>
              </a:rPr>
              <a:t>Recruit, develop, and retain empowered Airmen producing war-winning products and services for the Warfighter</a:t>
            </a:r>
            <a:endParaRPr lang="en-US" sz="2400" dirty="0">
              <a:solidFill>
                <a:srgbClr val="002060"/>
              </a:solidFill>
              <a:latin typeface="+mn-lt"/>
            </a:endParaRPr>
          </a:p>
          <a:p>
            <a:pPr algn="ctr">
              <a:spcBef>
                <a:spcPct val="20000"/>
              </a:spcBef>
            </a:pPr>
            <a:endParaRPr lang="en-US" sz="2400" dirty="0">
              <a:solidFill>
                <a:srgbClr val="002060"/>
              </a:solidFill>
              <a:latin typeface="+mn-lt"/>
            </a:endParaRPr>
          </a:p>
          <a:p>
            <a:pPr algn="ctr">
              <a:spcBef>
                <a:spcPct val="20000"/>
              </a:spcBef>
            </a:pPr>
            <a:r>
              <a:rPr lang="en-US" sz="2400" b="1" dirty="0">
                <a:solidFill>
                  <a:srgbClr val="002060"/>
                </a:solidFill>
                <a:latin typeface="+mn-lt"/>
              </a:rPr>
              <a:t>Motto</a:t>
            </a:r>
          </a:p>
          <a:p>
            <a:pPr algn="ctr">
              <a:spcBef>
                <a:spcPct val="20000"/>
              </a:spcBef>
            </a:pPr>
            <a:r>
              <a:rPr lang="en-US" sz="2400" b="1" dirty="0">
                <a:solidFill>
                  <a:srgbClr val="002060"/>
                </a:solidFill>
                <a:latin typeface="+mn-lt"/>
              </a:rPr>
              <a:t>Built Right, Ready to Fight</a:t>
            </a:r>
          </a:p>
          <a:p>
            <a:pPr>
              <a:spcBef>
                <a:spcPct val="20000"/>
              </a:spcBef>
            </a:pPr>
            <a:endParaRPr lang="en-US" sz="2400" dirty="0">
              <a:solidFill>
                <a:srgbClr val="000000"/>
              </a:solidFill>
            </a:endParaRPr>
          </a:p>
        </p:txBody>
      </p:sp>
      <p:sp>
        <p:nvSpPr>
          <p:cNvPr id="5" name="Holder 4"/>
          <p:cNvSpPr>
            <a:spLocks noGrp="1"/>
          </p:cNvSpPr>
          <p:nvPr>
            <p:ph type="ftr" sz="quarter" idx="5"/>
          </p:nvPr>
        </p:nvSpPr>
        <p:spPr>
          <a:xfrm>
            <a:off x="5151937" y="6533993"/>
            <a:ext cx="2033954" cy="215444"/>
          </a:xfrm>
          <a:prstGeom prst="rect">
            <a:avLst/>
          </a:prstGeom>
        </p:spPr>
        <p:txBody>
          <a:bodyPr wrap="square" lIns="0" tIns="0" rIns="0" bIns="0">
            <a:spAutoFit/>
          </a:bodyPr>
          <a:lstStyle>
            <a:lvl1pPr>
              <a:defRPr sz="1600" b="1" i="1">
                <a:solidFill>
                  <a:schemeClr val="tx1"/>
                </a:solidFill>
                <a:latin typeface="Century Schoolbook"/>
                <a:cs typeface="Century Schoolbook"/>
              </a:defRPr>
            </a:lvl1pPr>
          </a:lstStyle>
          <a:p>
            <a:pPr marL="12700" fontAlgn="auto">
              <a:spcBef>
                <a:spcPts val="0"/>
              </a:spcBef>
              <a:spcAft>
                <a:spcPts val="0"/>
              </a:spcAft>
            </a:pPr>
            <a:r>
              <a:rPr lang="en-US" sz="1400" spc="-15" dirty="0">
                <a:solidFill>
                  <a:prstClr val="black"/>
                </a:solidFill>
                <a:latin typeface="Times New Roman" panose="02020603050405020304" pitchFamily="18" charset="0"/>
                <a:cs typeface="Times New Roman" panose="02020603050405020304" pitchFamily="18" charset="0"/>
              </a:rPr>
              <a:t>Built Right, Ready to Fight</a:t>
            </a:r>
            <a:endParaRPr lang="en-US" sz="1400" spc="-10" dirty="0">
              <a:solidFill>
                <a:prstClr val="black"/>
              </a:solidFill>
              <a:latin typeface="Times New Roman" panose="02020603050405020304" pitchFamily="18" charset="0"/>
              <a:cs typeface="Times New Roman" panose="02020603050405020304" pitchFamily="18" charset="0"/>
            </a:endParaRPr>
          </a:p>
        </p:txBody>
      </p:sp>
      <p:sp>
        <p:nvSpPr>
          <p:cNvPr id="7" name="Rectangle 2"/>
          <p:cNvSpPr txBox="1">
            <a:spLocks noGrp="1" noChangeArrowheads="1"/>
          </p:cNvSpPr>
          <p:nvPr>
            <p:ph type="title"/>
          </p:nvPr>
        </p:nvSpPr>
        <p:spPr>
          <a:xfrm>
            <a:off x="2971800" y="127000"/>
            <a:ext cx="6400800" cy="1304636"/>
          </a:xfrm>
          <a:prstGeom prst="rect">
            <a:avLst/>
          </a:prstGeom>
        </p:spPr>
        <p:txBody>
          <a:bodyPr/>
          <a:lstStyle/>
          <a:p>
            <a:pPr algn="ctr">
              <a:defRPr/>
            </a:pPr>
            <a:r>
              <a:rPr lang="en-US" dirty="0">
                <a:effectLst>
                  <a:outerShdw blurRad="50800" dist="38100" dir="2700000" algn="tl" rotWithShape="0">
                    <a:prstClr val="black">
                      <a:alpha val="40000"/>
                    </a:prstClr>
                  </a:outerShdw>
                </a:effectLst>
                <a:latin typeface="Arial"/>
              </a:rPr>
              <a:t>OO-ALC </a:t>
            </a:r>
            <a:r>
              <a:rPr lang="en-US" dirty="0" smtClean="0">
                <a:effectLst>
                  <a:outerShdw blurRad="50800" dist="38100" dir="2700000" algn="tl" rotWithShape="0">
                    <a:prstClr val="black">
                      <a:alpha val="40000"/>
                    </a:prstClr>
                  </a:outerShdw>
                </a:effectLst>
                <a:latin typeface="Arial"/>
              </a:rPr>
              <a:t>Mission, Vision, Motto</a:t>
            </a:r>
            <a:r>
              <a:rPr lang="en-US" i="1" dirty="0">
                <a:solidFill>
                  <a:srgbClr val="151C77"/>
                </a:solidFill>
                <a:latin typeface="Arial"/>
              </a:rPr>
              <a:t/>
            </a:r>
            <a:br>
              <a:rPr lang="en-US" i="1" dirty="0">
                <a:solidFill>
                  <a:srgbClr val="151C77"/>
                </a:solidFill>
                <a:latin typeface="Arial"/>
              </a:rPr>
            </a:br>
            <a:endParaRPr lang="en-US" sz="1800" i="1" dirty="0">
              <a:solidFill>
                <a:srgbClr val="FF0000"/>
              </a:solidFill>
              <a:latin typeface="Arial"/>
            </a:endParaRPr>
          </a:p>
        </p:txBody>
      </p:sp>
    </p:spTree>
    <p:extLst>
      <p:ext uri="{BB962C8B-B14F-4D97-AF65-F5344CB8AC3E}">
        <p14:creationId xmlns:p14="http://schemas.microsoft.com/office/powerpoint/2010/main" val="45575013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897626" y="1484671"/>
            <a:ext cx="8534400" cy="4800600"/>
          </a:xfrm>
          <a:prstGeom prst="rect">
            <a:avLst/>
          </a:prstGeom>
        </p:spPr>
        <p:txBody>
          <a:bodyPr/>
          <a:lstStyle>
            <a:lvl1pPr marL="225425" indent="-225425" algn="l" rtl="0" eaLnBrk="0" fontAlgn="base" hangingPunct="0">
              <a:lnSpc>
                <a:spcPct val="90000"/>
              </a:lnSpc>
              <a:spcBef>
                <a:spcPct val="20000"/>
              </a:spcBef>
              <a:spcAft>
                <a:spcPct val="0"/>
              </a:spcAft>
              <a:buClr>
                <a:schemeClr val="accent1"/>
              </a:buClr>
              <a:buSzPct val="75000"/>
              <a:buFont typeface="Wingdings" pitchFamily="2" charset="2"/>
              <a:buChar char="n"/>
              <a:defRPr sz="2600" b="1">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accent2"/>
              </a:buClr>
              <a:buSzPct val="70000"/>
              <a:buFont typeface="Wingdings" pitchFamily="2" charset="2"/>
              <a:buChar char="n"/>
              <a:defRPr sz="2400" b="1">
                <a:solidFill>
                  <a:schemeClr val="tx1"/>
                </a:solidFill>
                <a:latin typeface="+mn-lt"/>
              </a:defRPr>
            </a:lvl2pPr>
            <a:lvl3pPr marL="973138" indent="-120650" algn="l" rtl="0" eaLnBrk="0" fontAlgn="base" hangingPunct="0">
              <a:lnSpc>
                <a:spcPct val="90000"/>
              </a:lnSpc>
              <a:spcBef>
                <a:spcPct val="20000"/>
              </a:spcBef>
              <a:spcAft>
                <a:spcPct val="0"/>
              </a:spcAft>
              <a:buClr>
                <a:schemeClr val="tx2"/>
              </a:buClr>
              <a:buChar char="•"/>
              <a:defRPr sz="2000" b="1">
                <a:solidFill>
                  <a:schemeClr val="tx1"/>
                </a:solidFill>
                <a:latin typeface="+mn-lt"/>
              </a:defRPr>
            </a:lvl3pPr>
            <a:lvl4pPr marL="1546225" indent="-174625" algn="l" rtl="0" eaLnBrk="0" fontAlgn="base" hangingPunct="0">
              <a:lnSpc>
                <a:spcPct val="90000"/>
              </a:lnSpc>
              <a:spcBef>
                <a:spcPct val="20000"/>
              </a:spcBef>
              <a:spcAft>
                <a:spcPct val="0"/>
              </a:spcAft>
              <a:buClr>
                <a:schemeClr val="hlink"/>
              </a:buClr>
              <a:buChar char="•"/>
              <a:defRPr sz="2000" b="1">
                <a:solidFill>
                  <a:schemeClr val="tx1"/>
                </a:solidFill>
                <a:latin typeface="+mn-lt"/>
              </a:defRPr>
            </a:lvl4pPr>
            <a:lvl5pPr marL="1946275" indent="-117475" algn="l" rtl="0" eaLnBrk="0" fontAlgn="base" hangingPunct="0">
              <a:lnSpc>
                <a:spcPct val="90000"/>
              </a:lnSpc>
              <a:spcBef>
                <a:spcPct val="20000"/>
              </a:spcBef>
              <a:spcAft>
                <a:spcPct val="0"/>
              </a:spcAft>
              <a:buClr>
                <a:schemeClr val="tx1"/>
              </a:buClr>
              <a:buSzPct val="85000"/>
              <a:buChar char="•"/>
              <a:defRPr sz="2000" b="1">
                <a:solidFill>
                  <a:schemeClr val="tx1"/>
                </a:solidFill>
                <a:latin typeface="+mn-lt"/>
              </a:defRPr>
            </a:lvl5pPr>
            <a:lvl6pPr marL="2403475" indent="-117475" algn="l" rtl="0" fontAlgn="base">
              <a:lnSpc>
                <a:spcPct val="90000"/>
              </a:lnSpc>
              <a:spcBef>
                <a:spcPct val="20000"/>
              </a:spcBef>
              <a:spcAft>
                <a:spcPct val="0"/>
              </a:spcAft>
              <a:buClr>
                <a:schemeClr val="tx1"/>
              </a:buClr>
              <a:buSzPct val="85000"/>
              <a:buChar char="•"/>
              <a:defRPr sz="2000" b="1">
                <a:solidFill>
                  <a:schemeClr val="tx1"/>
                </a:solidFill>
                <a:latin typeface="+mn-lt"/>
              </a:defRPr>
            </a:lvl6pPr>
            <a:lvl7pPr marL="2860675" indent="-117475" algn="l" rtl="0" fontAlgn="base">
              <a:lnSpc>
                <a:spcPct val="90000"/>
              </a:lnSpc>
              <a:spcBef>
                <a:spcPct val="20000"/>
              </a:spcBef>
              <a:spcAft>
                <a:spcPct val="0"/>
              </a:spcAft>
              <a:buClr>
                <a:schemeClr val="tx1"/>
              </a:buClr>
              <a:buSzPct val="85000"/>
              <a:buChar char="•"/>
              <a:defRPr sz="2000" b="1">
                <a:solidFill>
                  <a:schemeClr val="tx1"/>
                </a:solidFill>
                <a:latin typeface="+mn-lt"/>
              </a:defRPr>
            </a:lvl7pPr>
            <a:lvl8pPr marL="3317875" indent="-117475" algn="l" rtl="0" fontAlgn="base">
              <a:lnSpc>
                <a:spcPct val="90000"/>
              </a:lnSpc>
              <a:spcBef>
                <a:spcPct val="20000"/>
              </a:spcBef>
              <a:spcAft>
                <a:spcPct val="0"/>
              </a:spcAft>
              <a:buClr>
                <a:schemeClr val="tx1"/>
              </a:buClr>
              <a:buSzPct val="85000"/>
              <a:buChar char="•"/>
              <a:defRPr sz="2000" b="1">
                <a:solidFill>
                  <a:schemeClr val="tx1"/>
                </a:solidFill>
                <a:latin typeface="+mn-lt"/>
              </a:defRPr>
            </a:lvl8pPr>
            <a:lvl9pPr marL="3775075" indent="-117475" algn="l" rtl="0" fontAlgn="base">
              <a:lnSpc>
                <a:spcPct val="90000"/>
              </a:lnSpc>
              <a:spcBef>
                <a:spcPct val="20000"/>
              </a:spcBef>
              <a:spcAft>
                <a:spcPct val="0"/>
              </a:spcAft>
              <a:buClr>
                <a:schemeClr val="tx1"/>
              </a:buClr>
              <a:buSzPct val="85000"/>
              <a:buChar char="•"/>
              <a:defRPr sz="2000" b="1">
                <a:solidFill>
                  <a:schemeClr val="tx1"/>
                </a:solidFill>
                <a:latin typeface="+mn-lt"/>
              </a:defRPr>
            </a:lvl9pPr>
          </a:lstStyle>
          <a:p>
            <a:pPr marL="0" indent="0">
              <a:buNone/>
            </a:pPr>
            <a:r>
              <a:rPr lang="en-US" sz="2200" kern="0" dirty="0">
                <a:solidFill>
                  <a:srgbClr val="002060"/>
                </a:solidFill>
              </a:rPr>
              <a:t>Resources: </a:t>
            </a:r>
          </a:p>
          <a:p>
            <a:pPr marL="0" indent="0">
              <a:buNone/>
            </a:pPr>
            <a:r>
              <a:rPr lang="en-US" sz="1800" kern="0" dirty="0"/>
              <a:t>Optimize key resources required to meet current and future mission needs with priority given to the nuclear enterprise and fifth generation aircraft</a:t>
            </a:r>
          </a:p>
          <a:p>
            <a:pPr marL="0" indent="0">
              <a:buNone/>
            </a:pPr>
            <a:endParaRPr lang="en-US" sz="1400" kern="0" dirty="0"/>
          </a:p>
          <a:p>
            <a:pPr marL="0" indent="0">
              <a:buNone/>
            </a:pPr>
            <a:r>
              <a:rPr lang="en-US" sz="2200" kern="0" dirty="0">
                <a:solidFill>
                  <a:srgbClr val="7030A0"/>
                </a:solidFill>
              </a:rPr>
              <a:t>People:</a:t>
            </a:r>
            <a:r>
              <a:rPr lang="en-US" sz="2200" kern="0" dirty="0"/>
              <a:t> </a:t>
            </a:r>
          </a:p>
          <a:p>
            <a:pPr marL="0" indent="0">
              <a:buNone/>
            </a:pPr>
            <a:r>
              <a:rPr lang="en-US" sz="1800" kern="0" dirty="0"/>
              <a:t>Ready our Airmen with a safe work environment, mentoring, and professional development opportunities</a:t>
            </a:r>
          </a:p>
          <a:p>
            <a:pPr marL="0" indent="0">
              <a:buNone/>
            </a:pPr>
            <a:endParaRPr lang="en-US" sz="1400" kern="0" dirty="0"/>
          </a:p>
          <a:p>
            <a:pPr marL="0" indent="0">
              <a:buNone/>
            </a:pPr>
            <a:r>
              <a:rPr lang="en-US" sz="2200" kern="0" dirty="0">
                <a:solidFill>
                  <a:srgbClr val="C00000"/>
                </a:solidFill>
              </a:rPr>
              <a:t>Process:</a:t>
            </a:r>
            <a:r>
              <a:rPr lang="en-US" sz="2200" kern="0" dirty="0">
                <a:solidFill>
                  <a:srgbClr val="FF0000"/>
                </a:solidFill>
              </a:rPr>
              <a:t>  </a:t>
            </a:r>
          </a:p>
          <a:p>
            <a:pPr marL="0" indent="0">
              <a:buNone/>
            </a:pPr>
            <a:r>
              <a:rPr lang="en-US" sz="1800" kern="0" dirty="0"/>
              <a:t>Improve processes that are essential to meeting FY18/19 Complex Art of the Possible “Road to…” goals</a:t>
            </a:r>
          </a:p>
          <a:p>
            <a:pPr marL="0" indent="0">
              <a:buNone/>
            </a:pPr>
            <a:endParaRPr lang="en-US" sz="1400" kern="0" dirty="0"/>
          </a:p>
          <a:p>
            <a:pPr marL="0" indent="0">
              <a:buNone/>
            </a:pPr>
            <a:r>
              <a:rPr lang="en-US" sz="2200" kern="0" dirty="0">
                <a:solidFill>
                  <a:srgbClr val="FD8003"/>
                </a:solidFill>
              </a:rPr>
              <a:t>Mission Execution: </a:t>
            </a:r>
          </a:p>
          <a:p>
            <a:pPr marL="0" indent="0">
              <a:buNone/>
            </a:pPr>
            <a:r>
              <a:rPr lang="en-US" sz="1800" kern="0" dirty="0"/>
              <a:t>Improve on-time delivery rates, annual manpower yield, and the output per man-day while meeting established product quality standards</a:t>
            </a:r>
          </a:p>
          <a:p>
            <a:pPr marL="0" indent="0">
              <a:buNone/>
            </a:pPr>
            <a:endParaRPr lang="en-US" sz="2200" kern="0" dirty="0"/>
          </a:p>
        </p:txBody>
      </p:sp>
      <p:sp>
        <p:nvSpPr>
          <p:cNvPr id="7" name="Holder 4"/>
          <p:cNvSpPr>
            <a:spLocks noGrp="1"/>
          </p:cNvSpPr>
          <p:nvPr>
            <p:ph type="ftr" sz="quarter" idx="5"/>
          </p:nvPr>
        </p:nvSpPr>
        <p:spPr>
          <a:xfrm>
            <a:off x="5148296" y="6563093"/>
            <a:ext cx="2024718" cy="215444"/>
          </a:xfrm>
          <a:prstGeom prst="rect">
            <a:avLst/>
          </a:prstGeom>
        </p:spPr>
        <p:txBody>
          <a:bodyPr wrap="square" lIns="0" tIns="0" rIns="0" bIns="0">
            <a:spAutoFit/>
          </a:bodyPr>
          <a:lstStyle>
            <a:lvl1pPr>
              <a:defRPr sz="1600" b="1" i="1">
                <a:solidFill>
                  <a:schemeClr val="tx1"/>
                </a:solidFill>
                <a:latin typeface="Century Schoolbook"/>
                <a:cs typeface="Century Schoolbook"/>
              </a:defRPr>
            </a:lvl1pPr>
          </a:lstStyle>
          <a:p>
            <a:pPr marL="12700" fontAlgn="auto">
              <a:spcBef>
                <a:spcPts val="0"/>
              </a:spcBef>
              <a:spcAft>
                <a:spcPts val="0"/>
              </a:spcAft>
            </a:pPr>
            <a:r>
              <a:rPr lang="en-US" sz="1400" spc="-15" dirty="0">
                <a:solidFill>
                  <a:prstClr val="black"/>
                </a:solidFill>
                <a:latin typeface="Times New Roman" panose="02020603050405020304" pitchFamily="18" charset="0"/>
                <a:cs typeface="Times New Roman" panose="02020603050405020304" pitchFamily="18" charset="0"/>
              </a:rPr>
              <a:t>Built Right, Ready to Fight</a:t>
            </a:r>
            <a:endParaRPr lang="en-US" sz="1400" spc="-10" dirty="0">
              <a:solidFill>
                <a:prstClr val="black"/>
              </a:solidFill>
              <a:latin typeface="Times New Roman" panose="02020603050405020304" pitchFamily="18" charset="0"/>
              <a:cs typeface="Times New Roman" panose="02020603050405020304" pitchFamily="18" charset="0"/>
            </a:endParaRPr>
          </a:p>
        </p:txBody>
      </p:sp>
      <p:sp>
        <p:nvSpPr>
          <p:cNvPr id="6" name="Rectangle 2"/>
          <p:cNvSpPr txBox="1">
            <a:spLocks noGrp="1" noChangeArrowheads="1"/>
          </p:cNvSpPr>
          <p:nvPr>
            <p:ph type="title"/>
          </p:nvPr>
        </p:nvSpPr>
        <p:spPr>
          <a:xfrm>
            <a:off x="4441394" y="138545"/>
            <a:ext cx="3438525" cy="960582"/>
          </a:xfrm>
          <a:prstGeom prst="rect">
            <a:avLst/>
          </a:prstGeom>
        </p:spPr>
        <p:txBody>
          <a:bodyPr/>
          <a:lstStyle/>
          <a:p>
            <a:pPr algn="ctr">
              <a:defRPr/>
            </a:pPr>
            <a:r>
              <a:rPr lang="en-US" dirty="0">
                <a:effectLst>
                  <a:outerShdw blurRad="50800" dist="38100" dir="2700000" algn="tl" rotWithShape="0">
                    <a:prstClr val="black">
                      <a:alpha val="40000"/>
                    </a:prstClr>
                  </a:outerShdw>
                </a:effectLst>
                <a:latin typeface="Arial"/>
              </a:rPr>
              <a:t>OO-ALC </a:t>
            </a:r>
            <a:r>
              <a:rPr lang="en-US" dirty="0" smtClean="0">
                <a:effectLst>
                  <a:outerShdw blurRad="50800" dist="38100" dir="2700000" algn="tl" rotWithShape="0">
                    <a:prstClr val="black">
                      <a:alpha val="40000"/>
                    </a:prstClr>
                  </a:outerShdw>
                </a:effectLst>
                <a:latin typeface="Arial"/>
              </a:rPr>
              <a:t>Goals</a:t>
            </a:r>
            <a:r>
              <a:rPr lang="en-US" i="1" dirty="0">
                <a:solidFill>
                  <a:srgbClr val="151C77"/>
                </a:solidFill>
                <a:latin typeface="Arial"/>
              </a:rPr>
              <a:t/>
            </a:r>
            <a:br>
              <a:rPr lang="en-US" i="1" dirty="0">
                <a:solidFill>
                  <a:srgbClr val="151C77"/>
                </a:solidFill>
                <a:latin typeface="Arial"/>
              </a:rPr>
            </a:br>
            <a:endParaRPr lang="en-US" sz="1800" i="1" dirty="0">
              <a:solidFill>
                <a:srgbClr val="FF0000"/>
              </a:solidFill>
              <a:latin typeface="Arial"/>
            </a:endParaRPr>
          </a:p>
        </p:txBody>
      </p:sp>
    </p:spTree>
    <p:extLst>
      <p:ext uri="{BB962C8B-B14F-4D97-AF65-F5344CB8AC3E}">
        <p14:creationId xmlns:p14="http://schemas.microsoft.com/office/powerpoint/2010/main" val="92273137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24000" y="1257757"/>
            <a:ext cx="9144000" cy="4923047"/>
            <a:chOff x="0" y="1138092"/>
            <a:chExt cx="9143999" cy="5167375"/>
          </a:xfrm>
        </p:grpSpPr>
        <p:cxnSp>
          <p:nvCxnSpPr>
            <p:cNvPr id="5" name="Straight Connector 4"/>
            <p:cNvCxnSpPr/>
            <p:nvPr/>
          </p:nvCxnSpPr>
          <p:spPr bwMode="auto">
            <a:xfrm>
              <a:off x="4394579" y="1146412"/>
              <a:ext cx="95534" cy="5145206"/>
            </a:xfrm>
            <a:prstGeom prst="line">
              <a:avLst/>
            </a:prstGeom>
            <a:noFill/>
            <a:ln w="9525" cap="flat" cmpd="sng" algn="ctr">
              <a:noFill/>
              <a:prstDash val="solid"/>
              <a:round/>
              <a:headEnd type="none" w="med" len="med"/>
              <a:tailEnd type="none" w="med" len="med"/>
            </a:ln>
            <a:effectLst/>
          </p:spPr>
        </p:cxnSp>
        <p:cxnSp>
          <p:nvCxnSpPr>
            <p:cNvPr id="7" name="Straight Connector 6"/>
            <p:cNvCxnSpPr/>
            <p:nvPr/>
          </p:nvCxnSpPr>
          <p:spPr bwMode="auto">
            <a:xfrm>
              <a:off x="4449170" y="1228299"/>
              <a:ext cx="13648" cy="5036023"/>
            </a:xfrm>
            <a:prstGeom prst="line">
              <a:avLst/>
            </a:prstGeom>
            <a:noFill/>
            <a:ln w="63500"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V="1">
              <a:off x="423080" y="3384645"/>
              <a:ext cx="4032914" cy="13649"/>
            </a:xfrm>
            <a:prstGeom prst="line">
              <a:avLst/>
            </a:prstGeom>
            <a:noFill/>
            <a:ln w="63500" cap="flat" cmpd="sng" algn="ctr">
              <a:solidFill>
                <a:schemeClr val="tx1"/>
              </a:solidFill>
              <a:prstDash val="solid"/>
              <a:round/>
              <a:headEnd type="none" w="med" len="med"/>
              <a:tailEnd type="none" w="med" len="med"/>
            </a:ln>
            <a:effectLst/>
          </p:spPr>
        </p:cxnSp>
        <p:sp>
          <p:nvSpPr>
            <p:cNvPr id="15" name="TextBox 14"/>
            <p:cNvSpPr txBox="1"/>
            <p:nvPr/>
          </p:nvSpPr>
          <p:spPr>
            <a:xfrm>
              <a:off x="1" y="1138092"/>
              <a:ext cx="4367284" cy="1970617"/>
            </a:xfrm>
            <a:prstGeom prst="rect">
              <a:avLst/>
            </a:prstGeom>
            <a:noFill/>
          </p:spPr>
          <p:txBody>
            <a:bodyPr wrap="square" rtlCol="0">
              <a:spAutoFit/>
            </a:bodyPr>
            <a:lstStyle/>
            <a:p>
              <a:pPr algn="ctr">
                <a:spcBef>
                  <a:spcPct val="20000"/>
                </a:spcBef>
              </a:pPr>
              <a:r>
                <a:rPr lang="en-US" sz="2000" dirty="0">
                  <a:solidFill>
                    <a:srgbClr val="000000"/>
                  </a:solidFill>
                </a:rPr>
                <a:t>Facilities</a:t>
              </a:r>
            </a:p>
            <a:p>
              <a:pPr>
                <a:spcBef>
                  <a:spcPct val="20000"/>
                </a:spcBef>
                <a:buFont typeface="Arial" pitchFamily="34" charset="0"/>
                <a:buChar char="•"/>
              </a:pPr>
              <a:r>
                <a:rPr lang="en-US" sz="2000" dirty="0">
                  <a:solidFill>
                    <a:srgbClr val="000000"/>
                  </a:solidFill>
                </a:rPr>
                <a:t> 295 Buildings</a:t>
              </a:r>
            </a:p>
            <a:p>
              <a:pPr>
                <a:spcBef>
                  <a:spcPct val="20000"/>
                </a:spcBef>
                <a:buFont typeface="Arial" pitchFamily="34" charset="0"/>
                <a:buChar char="•"/>
              </a:pPr>
              <a:r>
                <a:rPr lang="en-US" sz="2000" dirty="0">
                  <a:solidFill>
                    <a:srgbClr val="000000"/>
                  </a:solidFill>
                </a:rPr>
                <a:t> 11 Operating Locations</a:t>
              </a:r>
            </a:p>
            <a:p>
              <a:pPr>
                <a:spcBef>
                  <a:spcPct val="20000"/>
                </a:spcBef>
                <a:buFont typeface="Arial" pitchFamily="34" charset="0"/>
                <a:buChar char="•"/>
              </a:pPr>
              <a:r>
                <a:rPr lang="en-US" sz="2000" dirty="0">
                  <a:solidFill>
                    <a:srgbClr val="000000"/>
                  </a:solidFill>
                </a:rPr>
                <a:t> 5.2M </a:t>
              </a:r>
              <a:r>
                <a:rPr lang="en-US" sz="2000" dirty="0" smtClean="0">
                  <a:solidFill>
                    <a:srgbClr val="000000"/>
                  </a:solidFill>
                </a:rPr>
                <a:t>Sq. </a:t>
              </a:r>
              <a:r>
                <a:rPr lang="en-US" sz="2000" dirty="0">
                  <a:solidFill>
                    <a:srgbClr val="000000"/>
                  </a:solidFill>
                </a:rPr>
                <a:t>Ft Production Floor</a:t>
              </a:r>
            </a:p>
            <a:p>
              <a:pPr>
                <a:spcBef>
                  <a:spcPct val="20000"/>
                </a:spcBef>
                <a:buFont typeface="Arial" pitchFamily="34" charset="0"/>
                <a:buChar char="•"/>
              </a:pPr>
              <a:r>
                <a:rPr lang="en-US" sz="2000" dirty="0">
                  <a:solidFill>
                    <a:srgbClr val="000000"/>
                  </a:solidFill>
                </a:rPr>
                <a:t> 0.5M </a:t>
              </a:r>
              <a:r>
                <a:rPr lang="en-US" sz="2000" dirty="0" smtClean="0">
                  <a:solidFill>
                    <a:srgbClr val="000000"/>
                  </a:solidFill>
                </a:rPr>
                <a:t>Sq. </a:t>
              </a:r>
              <a:r>
                <a:rPr lang="en-US" sz="2000" dirty="0">
                  <a:solidFill>
                    <a:srgbClr val="000000"/>
                  </a:solidFill>
                </a:rPr>
                <a:t>Ft Missile Storage</a:t>
              </a:r>
            </a:p>
          </p:txBody>
        </p:sp>
        <p:sp>
          <p:nvSpPr>
            <p:cNvPr id="16" name="TextBox 15"/>
            <p:cNvSpPr txBox="1"/>
            <p:nvPr/>
          </p:nvSpPr>
          <p:spPr>
            <a:xfrm>
              <a:off x="0" y="3559525"/>
              <a:ext cx="4388447" cy="2745942"/>
            </a:xfrm>
            <a:prstGeom prst="rect">
              <a:avLst/>
            </a:prstGeom>
            <a:noFill/>
          </p:spPr>
          <p:txBody>
            <a:bodyPr wrap="square" rtlCol="0">
              <a:spAutoFit/>
            </a:bodyPr>
            <a:lstStyle/>
            <a:p>
              <a:pPr algn="ctr">
                <a:spcBef>
                  <a:spcPct val="20000"/>
                </a:spcBef>
              </a:pPr>
              <a:r>
                <a:rPr lang="en-US" sz="2000" dirty="0">
                  <a:solidFill>
                    <a:srgbClr val="000000"/>
                  </a:solidFill>
                </a:rPr>
                <a:t>Budget</a:t>
              </a:r>
            </a:p>
            <a:p>
              <a:pPr>
                <a:spcBef>
                  <a:spcPct val="20000"/>
                </a:spcBef>
                <a:buFont typeface="Arial" pitchFamily="34" charset="0"/>
                <a:buChar char="•"/>
              </a:pPr>
              <a:r>
                <a:rPr lang="en-US" sz="2000" dirty="0">
                  <a:solidFill>
                    <a:srgbClr val="000000"/>
                  </a:solidFill>
                </a:rPr>
                <a:t> $2.193 Billion Annual Budget</a:t>
              </a:r>
            </a:p>
            <a:p>
              <a:pPr>
                <a:spcBef>
                  <a:spcPct val="20000"/>
                </a:spcBef>
                <a:buFont typeface="Arial" pitchFamily="34" charset="0"/>
                <a:buChar char="•"/>
              </a:pPr>
              <a:r>
                <a:rPr lang="en-US" sz="2000" dirty="0">
                  <a:solidFill>
                    <a:srgbClr val="000000"/>
                  </a:solidFill>
                </a:rPr>
                <a:t> ~$886M Annual Material Costs</a:t>
              </a:r>
            </a:p>
            <a:p>
              <a:pPr>
                <a:spcBef>
                  <a:spcPct val="20000"/>
                </a:spcBef>
                <a:buFont typeface="Arial" pitchFamily="34" charset="0"/>
                <a:buChar char="•"/>
              </a:pPr>
              <a:r>
                <a:rPr lang="en-US" sz="2000" dirty="0">
                  <a:solidFill>
                    <a:srgbClr val="000000"/>
                  </a:solidFill>
                </a:rPr>
                <a:t> ~$912M Annual Payroll</a:t>
              </a:r>
            </a:p>
            <a:p>
              <a:pPr>
                <a:spcBef>
                  <a:spcPct val="20000"/>
                </a:spcBef>
                <a:buFont typeface="Arial" pitchFamily="34" charset="0"/>
                <a:buChar char="•"/>
              </a:pPr>
              <a:r>
                <a:rPr lang="en-US" sz="2000" dirty="0">
                  <a:solidFill>
                    <a:srgbClr val="000000"/>
                  </a:solidFill>
                </a:rPr>
                <a:t> ~$361M Annual Contracts</a:t>
              </a:r>
            </a:p>
            <a:p>
              <a:pPr>
                <a:spcBef>
                  <a:spcPct val="20000"/>
                </a:spcBef>
                <a:buFont typeface="Arial" pitchFamily="34" charset="0"/>
                <a:buChar char="•"/>
              </a:pPr>
              <a:r>
                <a:rPr lang="en-US" sz="2000" dirty="0">
                  <a:solidFill>
                    <a:srgbClr val="000000"/>
                  </a:solidFill>
                </a:rPr>
                <a:t> ~$69M Capital Purchases</a:t>
              </a:r>
            </a:p>
            <a:p>
              <a:pPr>
                <a:spcBef>
                  <a:spcPct val="20000"/>
                </a:spcBef>
                <a:buFontTx/>
                <a:buChar char="•"/>
              </a:pPr>
              <a:endParaRPr lang="en-US" sz="2000" dirty="0">
                <a:solidFill>
                  <a:srgbClr val="000000"/>
                </a:solidFill>
              </a:endParaRPr>
            </a:p>
          </p:txBody>
        </p:sp>
        <p:sp>
          <p:nvSpPr>
            <p:cNvPr id="17" name="TextBox 16"/>
            <p:cNvSpPr txBox="1"/>
            <p:nvPr/>
          </p:nvSpPr>
          <p:spPr>
            <a:xfrm>
              <a:off x="4505041" y="1220441"/>
              <a:ext cx="4638958" cy="1582955"/>
            </a:xfrm>
            <a:prstGeom prst="rect">
              <a:avLst/>
            </a:prstGeom>
            <a:noFill/>
          </p:spPr>
          <p:txBody>
            <a:bodyPr wrap="square" rtlCol="0">
              <a:spAutoFit/>
            </a:bodyPr>
            <a:lstStyle/>
            <a:p>
              <a:pPr algn="ctr">
                <a:spcBef>
                  <a:spcPct val="20000"/>
                </a:spcBef>
              </a:pPr>
              <a:r>
                <a:rPr lang="en-US" sz="2000" dirty="0">
                  <a:solidFill>
                    <a:srgbClr val="000000"/>
                  </a:solidFill>
                </a:rPr>
                <a:t>Production</a:t>
              </a:r>
            </a:p>
            <a:p>
              <a:pPr>
                <a:spcBef>
                  <a:spcPct val="20000"/>
                </a:spcBef>
                <a:buFontTx/>
                <a:buChar char="•"/>
              </a:pPr>
              <a:r>
                <a:rPr lang="en-US" sz="2000" dirty="0">
                  <a:solidFill>
                    <a:srgbClr val="000000"/>
                  </a:solidFill>
                </a:rPr>
                <a:t> ~</a:t>
              </a:r>
              <a:r>
                <a:rPr lang="en-US" sz="2000" dirty="0" smtClean="0">
                  <a:solidFill>
                    <a:srgbClr val="000000"/>
                  </a:solidFill>
                </a:rPr>
                <a:t>275 </a:t>
              </a:r>
              <a:r>
                <a:rPr lang="en-US" sz="2000" dirty="0">
                  <a:solidFill>
                    <a:srgbClr val="000000"/>
                  </a:solidFill>
                </a:rPr>
                <a:t>Aircraft Overhauled Annually</a:t>
              </a:r>
            </a:p>
            <a:p>
              <a:pPr>
                <a:spcBef>
                  <a:spcPct val="20000"/>
                </a:spcBef>
                <a:buFontTx/>
                <a:buChar char="•"/>
              </a:pPr>
              <a:r>
                <a:rPr lang="en-US" sz="2000" dirty="0">
                  <a:solidFill>
                    <a:srgbClr val="000000"/>
                  </a:solidFill>
                </a:rPr>
                <a:t> ~82,767 Exchangeable End Items   </a:t>
              </a:r>
            </a:p>
            <a:p>
              <a:pPr>
                <a:spcBef>
                  <a:spcPct val="20000"/>
                </a:spcBef>
              </a:pPr>
              <a:r>
                <a:rPr lang="en-US" sz="2000" dirty="0">
                  <a:solidFill>
                    <a:srgbClr val="000000"/>
                  </a:solidFill>
                </a:rPr>
                <a:t>     Produced Annually</a:t>
              </a:r>
            </a:p>
          </p:txBody>
        </p:sp>
      </p:grpSp>
      <p:sp>
        <p:nvSpPr>
          <p:cNvPr id="22" name="Rectangle 2"/>
          <p:cNvSpPr txBox="1">
            <a:spLocks noChangeArrowheads="1"/>
          </p:cNvSpPr>
          <p:nvPr/>
        </p:nvSpPr>
        <p:spPr>
          <a:xfrm>
            <a:off x="3905829" y="293654"/>
            <a:ext cx="4380341" cy="721004"/>
          </a:xfrm>
          <a:prstGeom prst="rect">
            <a:avLst/>
          </a:prstGeom>
        </p:spPr>
        <p:txBody>
          <a:bodyPr/>
          <a:lstStyle/>
          <a:p>
            <a:pPr algn="ctr">
              <a:defRPr/>
            </a:pPr>
            <a:r>
              <a:rPr lang="en-US" sz="3600" b="1" kern="0" dirty="0">
                <a:latin typeface="Arial"/>
              </a:rPr>
              <a:t/>
            </a:r>
            <a:br>
              <a:rPr lang="en-US" sz="3600" b="1" kern="0" dirty="0">
                <a:latin typeface="Arial"/>
              </a:rPr>
            </a:br>
            <a:endParaRPr lang="en-US" sz="1800" b="1" kern="0" dirty="0">
              <a:latin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3121681781"/>
              </p:ext>
            </p:extLst>
          </p:nvPr>
        </p:nvGraphicFramePr>
        <p:xfrm>
          <a:off x="6203406" y="2844319"/>
          <a:ext cx="4290228" cy="3383280"/>
        </p:xfrm>
        <a:graphic>
          <a:graphicData uri="http://schemas.openxmlformats.org/drawingml/2006/table">
            <a:tbl>
              <a:tblPr firstRow="1" bandRow="1">
                <a:tableStyleId>{5C22544A-7EE6-4342-B048-85BDC9FD1C3A}</a:tableStyleId>
              </a:tblPr>
              <a:tblGrid>
                <a:gridCol w="1003942">
                  <a:extLst>
                    <a:ext uri="{9D8B030D-6E8A-4147-A177-3AD203B41FA5}">
                      <a16:colId xmlns:a16="http://schemas.microsoft.com/office/drawing/2014/main" val="20000"/>
                    </a:ext>
                  </a:extLst>
                </a:gridCol>
                <a:gridCol w="1856210">
                  <a:extLst>
                    <a:ext uri="{9D8B030D-6E8A-4147-A177-3AD203B41FA5}">
                      <a16:colId xmlns:a16="http://schemas.microsoft.com/office/drawing/2014/main" val="1898664144"/>
                    </a:ext>
                  </a:extLst>
                </a:gridCol>
                <a:gridCol w="1430076">
                  <a:extLst>
                    <a:ext uri="{9D8B030D-6E8A-4147-A177-3AD203B41FA5}">
                      <a16:colId xmlns:a16="http://schemas.microsoft.com/office/drawing/2014/main" val="20001"/>
                    </a:ext>
                  </a:extLst>
                </a:gridCol>
              </a:tblGrid>
              <a:tr h="352854">
                <a:tc>
                  <a:txBody>
                    <a:bodyPr/>
                    <a:lstStyle/>
                    <a:p>
                      <a:r>
                        <a:rPr lang="en-US" dirty="0" smtClean="0"/>
                        <a:t>FY19</a:t>
                      </a:r>
                      <a:endParaRPr lang="en-US" dirty="0"/>
                    </a:p>
                  </a:txBody>
                  <a:tcPr/>
                </a:tc>
                <a:tc>
                  <a:txBody>
                    <a:bodyPr/>
                    <a:lstStyle/>
                    <a:p>
                      <a:r>
                        <a:rPr lang="en-US" dirty="0" smtClean="0"/>
                        <a:t>Produced YTD</a:t>
                      </a:r>
                      <a:endParaRPr lang="en-US" dirty="0"/>
                    </a:p>
                  </a:txBody>
                  <a:tcPr/>
                </a:tc>
                <a:tc>
                  <a:txBody>
                    <a:bodyPr/>
                    <a:lstStyle/>
                    <a:p>
                      <a:r>
                        <a:rPr lang="en-US" dirty="0" smtClean="0"/>
                        <a:t>Projections</a:t>
                      </a:r>
                      <a:endParaRPr lang="en-US" dirty="0"/>
                    </a:p>
                  </a:txBody>
                  <a:tcPr/>
                </a:tc>
                <a:extLst>
                  <a:ext uri="{0D108BD9-81ED-4DB2-BD59-A6C34878D82A}">
                    <a16:rowId xmlns:a16="http://schemas.microsoft.com/office/drawing/2014/main" val="10000"/>
                  </a:ext>
                </a:extLst>
              </a:tr>
              <a:tr h="323450">
                <a:tc>
                  <a:txBody>
                    <a:bodyPr/>
                    <a:lstStyle/>
                    <a:p>
                      <a:r>
                        <a:rPr lang="en-US" sz="1600" dirty="0" smtClean="0"/>
                        <a:t>A-10</a:t>
                      </a:r>
                      <a:endParaRPr lang="en-US" sz="1600" dirty="0"/>
                    </a:p>
                  </a:txBody>
                  <a:tcPr/>
                </a:tc>
                <a:tc>
                  <a:txBody>
                    <a:bodyPr/>
                    <a:lstStyle/>
                    <a:p>
                      <a:pPr algn="ctr"/>
                      <a:r>
                        <a:rPr lang="en-US" sz="1600" dirty="0" smtClean="0"/>
                        <a:t>35</a:t>
                      </a:r>
                      <a:endParaRPr lang="en-US" sz="1600" dirty="0"/>
                    </a:p>
                  </a:txBody>
                  <a:tcPr/>
                </a:tc>
                <a:tc>
                  <a:txBody>
                    <a:bodyPr/>
                    <a:lstStyle/>
                    <a:p>
                      <a:pPr algn="ctr"/>
                      <a:r>
                        <a:rPr lang="en-US" sz="1600" dirty="0" smtClean="0"/>
                        <a:t>35</a:t>
                      </a:r>
                      <a:endParaRPr lang="en-US" sz="1600" dirty="0"/>
                    </a:p>
                  </a:txBody>
                  <a:tcPr/>
                </a:tc>
                <a:extLst>
                  <a:ext uri="{0D108BD9-81ED-4DB2-BD59-A6C34878D82A}">
                    <a16:rowId xmlns:a16="http://schemas.microsoft.com/office/drawing/2014/main" val="10001"/>
                  </a:ext>
                </a:extLst>
              </a:tr>
              <a:tr h="323450">
                <a:tc>
                  <a:txBody>
                    <a:bodyPr/>
                    <a:lstStyle/>
                    <a:p>
                      <a:r>
                        <a:rPr lang="en-US" sz="1600" dirty="0" smtClean="0"/>
                        <a:t>C-130</a:t>
                      </a:r>
                      <a:endParaRPr lang="en-US" sz="1600" dirty="0"/>
                    </a:p>
                  </a:txBody>
                  <a:tcPr/>
                </a:tc>
                <a:tc>
                  <a:txBody>
                    <a:bodyPr/>
                    <a:lstStyle/>
                    <a:p>
                      <a:pPr algn="ctr"/>
                      <a:r>
                        <a:rPr lang="en-US" sz="1600" dirty="0" smtClean="0"/>
                        <a:t>16</a:t>
                      </a:r>
                      <a:endParaRPr lang="en-US" sz="1600" dirty="0"/>
                    </a:p>
                  </a:txBody>
                  <a:tcPr/>
                </a:tc>
                <a:tc>
                  <a:txBody>
                    <a:bodyPr/>
                    <a:lstStyle/>
                    <a:p>
                      <a:pPr algn="ctr"/>
                      <a:r>
                        <a:rPr lang="en-US" sz="1600" dirty="0" smtClean="0"/>
                        <a:t>18</a:t>
                      </a:r>
                      <a:endParaRPr lang="en-US" sz="1600" dirty="0"/>
                    </a:p>
                  </a:txBody>
                  <a:tcPr/>
                </a:tc>
                <a:extLst>
                  <a:ext uri="{0D108BD9-81ED-4DB2-BD59-A6C34878D82A}">
                    <a16:rowId xmlns:a16="http://schemas.microsoft.com/office/drawing/2014/main" val="10002"/>
                  </a:ext>
                </a:extLst>
              </a:tr>
              <a:tr h="323450">
                <a:tc>
                  <a:txBody>
                    <a:bodyPr/>
                    <a:lstStyle/>
                    <a:p>
                      <a:r>
                        <a:rPr lang="en-US" sz="1600" dirty="0" smtClean="0"/>
                        <a:t>F-16</a:t>
                      </a:r>
                      <a:endParaRPr lang="en-US" sz="1600" dirty="0"/>
                    </a:p>
                  </a:txBody>
                  <a:tcPr/>
                </a:tc>
                <a:tc>
                  <a:txBody>
                    <a:bodyPr/>
                    <a:lstStyle/>
                    <a:p>
                      <a:pPr algn="ctr"/>
                      <a:r>
                        <a:rPr lang="en-US" sz="1600" dirty="0" smtClean="0"/>
                        <a:t>134</a:t>
                      </a:r>
                      <a:endParaRPr lang="en-US" sz="1600" dirty="0"/>
                    </a:p>
                  </a:txBody>
                  <a:tcPr/>
                </a:tc>
                <a:tc>
                  <a:txBody>
                    <a:bodyPr/>
                    <a:lstStyle/>
                    <a:p>
                      <a:pPr algn="ctr"/>
                      <a:r>
                        <a:rPr lang="en-US" sz="1600" dirty="0" smtClean="0"/>
                        <a:t>138</a:t>
                      </a:r>
                      <a:endParaRPr lang="en-US" sz="1600" dirty="0"/>
                    </a:p>
                  </a:txBody>
                  <a:tcPr/>
                </a:tc>
                <a:extLst>
                  <a:ext uri="{0D108BD9-81ED-4DB2-BD59-A6C34878D82A}">
                    <a16:rowId xmlns:a16="http://schemas.microsoft.com/office/drawing/2014/main" val="10003"/>
                  </a:ext>
                </a:extLst>
              </a:tr>
              <a:tr h="323450">
                <a:tc>
                  <a:txBody>
                    <a:bodyPr/>
                    <a:lstStyle/>
                    <a:p>
                      <a:r>
                        <a:rPr lang="en-US" sz="1600" dirty="0" smtClean="0"/>
                        <a:t>F-22</a:t>
                      </a:r>
                      <a:endParaRPr lang="en-US" sz="1600" dirty="0"/>
                    </a:p>
                  </a:txBody>
                  <a:tcPr/>
                </a:tc>
                <a:tc>
                  <a:txBody>
                    <a:bodyPr/>
                    <a:lstStyle/>
                    <a:p>
                      <a:pPr algn="ctr"/>
                      <a:r>
                        <a:rPr lang="en-US" sz="1600" dirty="0" smtClean="0"/>
                        <a:t>16</a:t>
                      </a:r>
                      <a:endParaRPr lang="en-US" sz="1600" dirty="0"/>
                    </a:p>
                  </a:txBody>
                  <a:tcPr/>
                </a:tc>
                <a:tc>
                  <a:txBody>
                    <a:bodyPr/>
                    <a:lstStyle/>
                    <a:p>
                      <a:pPr algn="ctr"/>
                      <a:r>
                        <a:rPr lang="en-US" sz="1600" dirty="0" smtClean="0"/>
                        <a:t>16</a:t>
                      </a:r>
                    </a:p>
                  </a:txBody>
                  <a:tcPr/>
                </a:tc>
                <a:extLst>
                  <a:ext uri="{0D108BD9-81ED-4DB2-BD59-A6C34878D82A}">
                    <a16:rowId xmlns:a16="http://schemas.microsoft.com/office/drawing/2014/main" val="10004"/>
                  </a:ext>
                </a:extLst>
              </a:tr>
              <a:tr h="323450">
                <a:tc>
                  <a:txBody>
                    <a:bodyPr/>
                    <a:lstStyle/>
                    <a:p>
                      <a:r>
                        <a:rPr lang="en-US" sz="1600" dirty="0" smtClean="0"/>
                        <a:t>F-35</a:t>
                      </a:r>
                      <a:endParaRPr lang="en-US" sz="1600" dirty="0"/>
                    </a:p>
                  </a:txBody>
                  <a:tcPr/>
                </a:tc>
                <a:tc>
                  <a:txBody>
                    <a:bodyPr/>
                    <a:lstStyle/>
                    <a:p>
                      <a:pPr algn="ctr"/>
                      <a:r>
                        <a:rPr lang="en-US" sz="1600" dirty="0" smtClean="0"/>
                        <a:t>18</a:t>
                      </a:r>
                      <a:endParaRPr lang="en-US" sz="1600" dirty="0"/>
                    </a:p>
                  </a:txBody>
                  <a:tcPr/>
                </a:tc>
                <a:tc>
                  <a:txBody>
                    <a:bodyPr/>
                    <a:lstStyle/>
                    <a:p>
                      <a:pPr algn="ctr"/>
                      <a:r>
                        <a:rPr lang="en-US" sz="1600" dirty="0" smtClean="0"/>
                        <a:t>18</a:t>
                      </a:r>
                      <a:endParaRPr lang="en-US" sz="1600" dirty="0"/>
                    </a:p>
                  </a:txBody>
                  <a:tcPr/>
                </a:tc>
                <a:extLst>
                  <a:ext uri="{0D108BD9-81ED-4DB2-BD59-A6C34878D82A}">
                    <a16:rowId xmlns:a16="http://schemas.microsoft.com/office/drawing/2014/main" val="10005"/>
                  </a:ext>
                </a:extLst>
              </a:tr>
              <a:tr h="323450">
                <a:tc>
                  <a:txBody>
                    <a:bodyPr/>
                    <a:lstStyle/>
                    <a:p>
                      <a:r>
                        <a:rPr lang="en-US" sz="1600" dirty="0" smtClean="0"/>
                        <a:t>T-38</a:t>
                      </a:r>
                      <a:endParaRPr lang="en-US" sz="1600" dirty="0"/>
                    </a:p>
                  </a:txBody>
                  <a:tcPr/>
                </a:tc>
                <a:tc>
                  <a:txBody>
                    <a:bodyPr/>
                    <a:lstStyle/>
                    <a:p>
                      <a:pPr algn="ctr"/>
                      <a:r>
                        <a:rPr lang="en-US" sz="1600" dirty="0" smtClean="0"/>
                        <a:t>16</a:t>
                      </a:r>
                      <a:endParaRPr lang="en-US" sz="1600" dirty="0"/>
                    </a:p>
                  </a:txBody>
                  <a:tcPr/>
                </a:tc>
                <a:tc>
                  <a:txBody>
                    <a:bodyPr/>
                    <a:lstStyle/>
                    <a:p>
                      <a:pPr algn="ctr"/>
                      <a:r>
                        <a:rPr lang="en-US" sz="1600" dirty="0" smtClean="0"/>
                        <a:t>22</a:t>
                      </a:r>
                      <a:endParaRPr lang="en-US" sz="1600" dirty="0"/>
                    </a:p>
                  </a:txBody>
                  <a:tcPr/>
                </a:tc>
                <a:extLst>
                  <a:ext uri="{0D108BD9-81ED-4DB2-BD59-A6C34878D82A}">
                    <a16:rowId xmlns:a16="http://schemas.microsoft.com/office/drawing/2014/main" val="10006"/>
                  </a:ext>
                </a:extLst>
              </a:tr>
              <a:tr h="323450">
                <a:tc>
                  <a:txBody>
                    <a:bodyPr/>
                    <a:lstStyle/>
                    <a:p>
                      <a:r>
                        <a:rPr lang="en-US" sz="1600" dirty="0" smtClean="0"/>
                        <a:t>QF-16</a:t>
                      </a:r>
                      <a:endParaRPr lang="en-US" sz="1600" dirty="0"/>
                    </a:p>
                  </a:txBody>
                  <a:tcPr/>
                </a:tc>
                <a:tc>
                  <a:txBody>
                    <a:bodyPr/>
                    <a:lstStyle/>
                    <a:p>
                      <a:pPr algn="ctr"/>
                      <a:r>
                        <a:rPr lang="en-US" sz="1600" dirty="0" smtClean="0"/>
                        <a:t>10</a:t>
                      </a:r>
                      <a:endParaRPr lang="en-US" sz="1600" dirty="0"/>
                    </a:p>
                  </a:txBody>
                  <a:tcPr/>
                </a:tc>
                <a:tc>
                  <a:txBody>
                    <a:bodyPr/>
                    <a:lstStyle/>
                    <a:p>
                      <a:pPr algn="ctr"/>
                      <a:r>
                        <a:rPr lang="en-US" sz="1600" dirty="0" smtClean="0"/>
                        <a:t>15</a:t>
                      </a:r>
                      <a:endParaRPr lang="en-US" sz="1600" dirty="0"/>
                    </a:p>
                  </a:txBody>
                  <a:tcPr/>
                </a:tc>
                <a:extLst>
                  <a:ext uri="{0D108BD9-81ED-4DB2-BD59-A6C34878D82A}">
                    <a16:rowId xmlns:a16="http://schemas.microsoft.com/office/drawing/2014/main" val="10008"/>
                  </a:ext>
                </a:extLst>
              </a:tr>
              <a:tr h="323450">
                <a:tc>
                  <a:txBody>
                    <a:bodyPr/>
                    <a:lstStyle/>
                    <a:p>
                      <a:r>
                        <a:rPr lang="en-US" sz="1600" dirty="0" smtClean="0"/>
                        <a:t>T-1A</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10</a:t>
                      </a:r>
                      <a:endParaRPr lang="en-US" sz="1600" dirty="0"/>
                    </a:p>
                  </a:txBody>
                  <a:tcPr/>
                </a:tc>
                <a:extLst>
                  <a:ext uri="{0D108BD9-81ED-4DB2-BD59-A6C34878D82A}">
                    <a16:rowId xmlns:a16="http://schemas.microsoft.com/office/drawing/2014/main" val="10010"/>
                  </a:ext>
                </a:extLst>
              </a:tr>
              <a:tr h="323450">
                <a:tc>
                  <a:txBody>
                    <a:bodyPr/>
                    <a:lstStyle/>
                    <a:p>
                      <a:r>
                        <a:rPr lang="en-US" sz="1600" dirty="0" smtClean="0"/>
                        <a:t>Total</a:t>
                      </a:r>
                      <a:endParaRPr lang="en-US" sz="1600" dirty="0"/>
                    </a:p>
                  </a:txBody>
                  <a:tcPr/>
                </a:tc>
                <a:tc>
                  <a:txBody>
                    <a:bodyPr/>
                    <a:lstStyle/>
                    <a:p>
                      <a:pPr algn="ctr"/>
                      <a:r>
                        <a:rPr lang="en-US" sz="1600" dirty="0" smtClean="0"/>
                        <a:t>249</a:t>
                      </a:r>
                      <a:endParaRPr lang="en-US" sz="1600" dirty="0"/>
                    </a:p>
                  </a:txBody>
                  <a:tcPr/>
                </a:tc>
                <a:tc>
                  <a:txBody>
                    <a:bodyPr/>
                    <a:lstStyle/>
                    <a:p>
                      <a:pPr algn="ctr"/>
                      <a:r>
                        <a:rPr lang="en-US" sz="1600" dirty="0" smtClean="0"/>
                        <a:t>272</a:t>
                      </a:r>
                      <a:endParaRPr lang="en-US" sz="1600" dirty="0"/>
                    </a:p>
                  </a:txBody>
                  <a:tcPr/>
                </a:tc>
                <a:extLst>
                  <a:ext uri="{0D108BD9-81ED-4DB2-BD59-A6C34878D82A}">
                    <a16:rowId xmlns:a16="http://schemas.microsoft.com/office/drawing/2014/main" val="10011"/>
                  </a:ext>
                </a:extLst>
              </a:tr>
            </a:tbl>
          </a:graphicData>
        </a:graphic>
      </p:graphicFrame>
      <p:sp>
        <p:nvSpPr>
          <p:cNvPr id="12" name="Holder 4"/>
          <p:cNvSpPr>
            <a:spLocks noGrp="1"/>
          </p:cNvSpPr>
          <p:nvPr>
            <p:ph type="ftr" sz="quarter" idx="5"/>
          </p:nvPr>
        </p:nvSpPr>
        <p:spPr>
          <a:xfrm>
            <a:off x="5083638" y="6549377"/>
            <a:ext cx="2024718" cy="215444"/>
          </a:xfrm>
          <a:prstGeom prst="rect">
            <a:avLst/>
          </a:prstGeom>
        </p:spPr>
        <p:txBody>
          <a:bodyPr wrap="square" lIns="0" tIns="0" rIns="0" bIns="0">
            <a:spAutoFit/>
          </a:bodyPr>
          <a:lstStyle>
            <a:lvl1pPr>
              <a:defRPr sz="1600" b="1" i="1">
                <a:solidFill>
                  <a:schemeClr val="tx1"/>
                </a:solidFill>
                <a:latin typeface="Century Schoolbook"/>
                <a:cs typeface="Century Schoolbook"/>
              </a:defRPr>
            </a:lvl1pPr>
          </a:lstStyle>
          <a:p>
            <a:pPr marL="12700" fontAlgn="auto">
              <a:spcBef>
                <a:spcPts val="0"/>
              </a:spcBef>
              <a:spcAft>
                <a:spcPts val="0"/>
              </a:spcAft>
            </a:pPr>
            <a:r>
              <a:rPr lang="en-US" sz="1400" spc="-15" dirty="0">
                <a:solidFill>
                  <a:prstClr val="black"/>
                </a:solidFill>
                <a:latin typeface="Times New Roman" panose="02020603050405020304" pitchFamily="18" charset="0"/>
                <a:cs typeface="Times New Roman" panose="02020603050405020304" pitchFamily="18" charset="0"/>
              </a:rPr>
              <a:t>Built Right, Ready to Fight</a:t>
            </a:r>
            <a:endParaRPr lang="en-US" sz="1400" spc="-10" dirty="0">
              <a:solidFill>
                <a:prstClr val="black"/>
              </a:solidFill>
              <a:latin typeface="Times New Roman" panose="02020603050405020304" pitchFamily="18" charset="0"/>
              <a:cs typeface="Times New Roman" panose="02020603050405020304" pitchFamily="18" charset="0"/>
            </a:endParaRPr>
          </a:p>
        </p:txBody>
      </p:sp>
      <p:sp>
        <p:nvSpPr>
          <p:cNvPr id="14" name="Rectangle 2"/>
          <p:cNvSpPr txBox="1">
            <a:spLocks noChangeArrowheads="1"/>
          </p:cNvSpPr>
          <p:nvPr/>
        </p:nvSpPr>
        <p:spPr>
          <a:xfrm>
            <a:off x="3538575" y="237715"/>
            <a:ext cx="5114847" cy="688884"/>
          </a:xfrm>
          <a:prstGeom prst="rect">
            <a:avLst/>
          </a:prstGeom>
        </p:spPr>
        <p:txBody>
          <a:bodyPr/>
          <a:lstStyle/>
          <a:p>
            <a:pPr algn="ctr">
              <a:defRPr/>
            </a:pPr>
            <a:r>
              <a:rPr lang="en-US" sz="3600" b="1" kern="0" dirty="0">
                <a:effectLst>
                  <a:outerShdw blurRad="50800" dist="38100" dir="2700000" algn="tl" rotWithShape="0">
                    <a:prstClr val="black">
                      <a:alpha val="40000"/>
                    </a:prstClr>
                  </a:outerShdw>
                </a:effectLst>
                <a:latin typeface="Arial"/>
              </a:rPr>
              <a:t>OO-ALC Facts</a:t>
            </a:r>
            <a:r>
              <a:rPr lang="en-US" sz="3600" b="1" i="1" kern="0" dirty="0">
                <a:solidFill>
                  <a:srgbClr val="151C77"/>
                </a:solidFill>
                <a:latin typeface="Arial"/>
              </a:rPr>
              <a:t/>
            </a:r>
            <a:br>
              <a:rPr lang="en-US" sz="3600" b="1" i="1" kern="0" dirty="0">
                <a:solidFill>
                  <a:srgbClr val="151C77"/>
                </a:solidFill>
                <a:latin typeface="Arial"/>
              </a:rPr>
            </a:br>
            <a:endParaRPr lang="en-US" sz="1800" b="1" i="1" kern="0" dirty="0">
              <a:solidFill>
                <a:srgbClr val="FF0000"/>
              </a:solidFill>
              <a:latin typeface="Arial"/>
            </a:endParaRPr>
          </a:p>
        </p:txBody>
      </p:sp>
    </p:spTree>
    <p:extLst>
      <p:ext uri="{BB962C8B-B14F-4D97-AF65-F5344CB8AC3E}">
        <p14:creationId xmlns:p14="http://schemas.microsoft.com/office/powerpoint/2010/main" val="20958497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dirty="0" smtClean="0"/>
              <a:t>OO-ALC</a:t>
            </a:r>
            <a:br>
              <a:rPr lang="en-US" altLang="en-US" dirty="0" smtClean="0"/>
            </a:br>
            <a:r>
              <a:rPr lang="en-US" altLang="en-US" dirty="0" smtClean="0"/>
              <a:t>Demographics</a:t>
            </a:r>
          </a:p>
        </p:txBody>
      </p:sp>
      <p:sp>
        <p:nvSpPr>
          <p:cNvPr id="11267" name="Footer Placeholder 3"/>
          <p:cNvSpPr>
            <a:spLocks noGrp="1"/>
          </p:cNvSpPr>
          <p:nvPr>
            <p:ph type="ftr" sz="quarter" idx="4294967295"/>
          </p:nvPr>
        </p:nvSpPr>
        <p:spPr>
          <a:xfrm>
            <a:off x="3810000" y="6541008"/>
            <a:ext cx="4648200" cy="2154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lr>
                <a:schemeClr val="accent1"/>
              </a:buClr>
              <a:buSzPct val="75000"/>
              <a:buFont typeface="Wingdings" panose="05000000000000000000" pitchFamily="2" charset="2"/>
              <a:buChar char="n"/>
              <a:defRPr sz="2600" b="1">
                <a:solidFill>
                  <a:schemeClr val="tx1"/>
                </a:solidFill>
                <a:latin typeface="Arial" panose="020B0604020202020204" pitchFamily="34" charset="0"/>
              </a:defRPr>
            </a:lvl1pPr>
            <a:lvl2pPr marL="742950" indent="-285750">
              <a:lnSpc>
                <a:spcPct val="90000"/>
              </a:lnSpc>
              <a:spcBef>
                <a:spcPct val="20000"/>
              </a:spcBef>
              <a:buClr>
                <a:schemeClr val="accent2"/>
              </a:buClr>
              <a:buSzPct val="70000"/>
              <a:buFont typeface="Wingdings" panose="05000000000000000000" pitchFamily="2" charset="2"/>
              <a:buChar char="n"/>
              <a:defRPr sz="2400" b="1">
                <a:solidFill>
                  <a:schemeClr val="tx1"/>
                </a:solidFill>
                <a:latin typeface="Arial" panose="020B0604020202020204" pitchFamily="34" charset="0"/>
              </a:defRPr>
            </a:lvl2pPr>
            <a:lvl3pPr marL="1143000" indent="-228600">
              <a:lnSpc>
                <a:spcPct val="90000"/>
              </a:lnSpc>
              <a:spcBef>
                <a:spcPct val="20000"/>
              </a:spcBef>
              <a:buClr>
                <a:schemeClr val="tx2"/>
              </a:buClr>
              <a:buChar char="•"/>
              <a:defRPr sz="2000" b="1">
                <a:solidFill>
                  <a:schemeClr val="tx1"/>
                </a:solidFill>
                <a:latin typeface="Arial" panose="020B0604020202020204" pitchFamily="34" charset="0"/>
              </a:defRPr>
            </a:lvl3pPr>
            <a:lvl4pPr marL="1600200" indent="-228600">
              <a:lnSpc>
                <a:spcPct val="90000"/>
              </a:lnSpc>
              <a:spcBef>
                <a:spcPct val="20000"/>
              </a:spcBef>
              <a:buClr>
                <a:schemeClr val="hlink"/>
              </a:buClr>
              <a:buChar char="•"/>
              <a:defRPr sz="2000" b="1">
                <a:solidFill>
                  <a:schemeClr val="tx1"/>
                </a:solidFill>
                <a:latin typeface="Arial" panose="020B0604020202020204" pitchFamily="34" charset="0"/>
              </a:defRPr>
            </a:lvl4pPr>
            <a:lvl5pPr marL="2057400" indent="-228600">
              <a:lnSpc>
                <a:spcPct val="90000"/>
              </a:lnSpc>
              <a:spcBef>
                <a:spcPct val="20000"/>
              </a:spcBef>
              <a:buClr>
                <a:schemeClr val="tx1"/>
              </a:buClr>
              <a:buSzPct val="85000"/>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chemeClr val="tx1"/>
              </a:buClr>
              <a:buSzPct val="85000"/>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chemeClr val="tx1"/>
              </a:buClr>
              <a:buSzPct val="85000"/>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chemeClr val="tx1"/>
              </a:buClr>
              <a:buSzPct val="85000"/>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chemeClr val="tx1"/>
              </a:buClr>
              <a:buSzPct val="85000"/>
              <a:buChar char="•"/>
              <a:defRPr sz="2000" b="1">
                <a:solidFill>
                  <a:schemeClr val="tx1"/>
                </a:solidFill>
                <a:latin typeface="Arial" panose="020B0604020202020204" pitchFamily="34" charset="0"/>
              </a:defRPr>
            </a:lvl9pPr>
          </a:lstStyle>
          <a:p>
            <a:pPr algn="ctr">
              <a:lnSpc>
                <a:spcPct val="100000"/>
              </a:lnSpc>
              <a:spcBef>
                <a:spcPct val="0"/>
              </a:spcBef>
              <a:buClrTx/>
              <a:buSzTx/>
              <a:buFontTx/>
              <a:buNone/>
            </a:pPr>
            <a:r>
              <a:rPr lang="en-US" altLang="en-US" sz="1400" dirty="0">
                <a:latin typeface="Century Schoolbook" panose="02040604050505020304" pitchFamily="18" charset="0"/>
              </a:rPr>
              <a:t>Built Right, Ready to Fight</a:t>
            </a:r>
          </a:p>
        </p:txBody>
      </p:sp>
      <p:graphicFrame>
        <p:nvGraphicFramePr>
          <p:cNvPr id="11268" name="Object 6"/>
          <p:cNvGraphicFramePr>
            <a:graphicFrameLocks/>
          </p:cNvGraphicFramePr>
          <p:nvPr>
            <p:extLst/>
          </p:nvPr>
        </p:nvGraphicFramePr>
        <p:xfrm>
          <a:off x="1877568" y="1334357"/>
          <a:ext cx="8513064" cy="5020056"/>
        </p:xfrm>
        <a:graphic>
          <a:graphicData uri="http://schemas.openxmlformats.org/presentationml/2006/ole">
            <mc:AlternateContent xmlns:mc="http://schemas.openxmlformats.org/markup-compatibility/2006">
              <mc:Choice xmlns:v="urn:schemas-microsoft-com:vml" Requires="v">
                <p:oleObj spid="_x0000_s7198" name="Worksheet" r:id="rId3" imgW="5667221" imgH="3724169" progId="Excel.Sheet.8">
                  <p:embed/>
                </p:oleObj>
              </mc:Choice>
              <mc:Fallback>
                <p:oleObj name="Worksheet" r:id="rId3" imgW="5667221" imgH="3724169" progId="Excel.Sheet.8">
                  <p:embed/>
                  <p:pic>
                    <p:nvPicPr>
                      <p:cNvPr id="11268" name="Object 6"/>
                      <p:cNvPicPr>
                        <a:picLocks noChangeArrowheads="1"/>
                      </p:cNvPicPr>
                      <p:nvPr/>
                    </p:nvPicPr>
                    <p:blipFill>
                      <a:blip r:embed="rId4"/>
                      <a:srcRect/>
                      <a:stretch>
                        <a:fillRect/>
                      </a:stretch>
                    </p:blipFill>
                    <p:spPr bwMode="auto">
                      <a:xfrm>
                        <a:off x="1877568" y="1334357"/>
                        <a:ext cx="8513064" cy="5020056"/>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01646880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10723018" y="94926"/>
            <a:ext cx="909293" cy="897169"/>
          </a:xfrm>
          <a:prstGeom prst="rect">
            <a:avLst/>
          </a:prstGeom>
          <a:noFill/>
          <a:ln w="9525">
            <a:noFill/>
            <a:miter lim="800000"/>
            <a:headEnd/>
            <a:tailEnd/>
          </a:ln>
          <a:effectLst>
            <a:outerShdw blurRad="50800" dist="25400" dir="2700000" sx="99000" sy="99000" algn="tl" rotWithShape="0">
              <a:prstClr val="black">
                <a:alpha val="40000"/>
              </a:prstClr>
            </a:outerShdw>
          </a:effectLst>
        </p:spPr>
      </p:pic>
      <p:sp>
        <p:nvSpPr>
          <p:cNvPr id="7" name="TextBox 6"/>
          <p:cNvSpPr txBox="1"/>
          <p:nvPr/>
        </p:nvSpPr>
        <p:spPr>
          <a:xfrm>
            <a:off x="2355463" y="3146220"/>
            <a:ext cx="3352799" cy="1003352"/>
          </a:xfrm>
          <a:prstGeom prst="rect">
            <a:avLst/>
          </a:prstGeom>
          <a:noFill/>
        </p:spPr>
        <p:txBody>
          <a:bodyPr wrap="square" rtlCol="0">
            <a:spAutoFit/>
          </a:bodyPr>
          <a:lstStyle/>
          <a:p>
            <a:pPr algn="ctr">
              <a:spcBef>
                <a:spcPct val="20000"/>
              </a:spcBef>
            </a:pPr>
            <a:r>
              <a:rPr lang="en-US" sz="2000" dirty="0">
                <a:solidFill>
                  <a:srgbClr val="000000"/>
                </a:solidFill>
              </a:rPr>
              <a:t>Aerospace Storage and Preservation</a:t>
            </a:r>
            <a:endParaRPr lang="en-US" dirty="0">
              <a:solidFill>
                <a:srgbClr val="000000"/>
              </a:solidFill>
              <a:latin typeface="Arial"/>
            </a:endParaRPr>
          </a:p>
          <a:p>
            <a:pPr algn="ctr">
              <a:spcBef>
                <a:spcPct val="20000"/>
              </a:spcBef>
            </a:pPr>
            <a:endParaRPr lang="en-US" sz="1600" dirty="0">
              <a:solidFill>
                <a:srgbClr val="000000"/>
              </a:solidFill>
            </a:endParaRPr>
          </a:p>
        </p:txBody>
      </p:sp>
      <p:sp>
        <p:nvSpPr>
          <p:cNvPr id="8" name="TextBox 7"/>
          <p:cNvSpPr txBox="1"/>
          <p:nvPr/>
        </p:nvSpPr>
        <p:spPr>
          <a:xfrm>
            <a:off x="6465143" y="3159138"/>
            <a:ext cx="3352799" cy="1003352"/>
          </a:xfrm>
          <a:prstGeom prst="rect">
            <a:avLst/>
          </a:prstGeom>
          <a:noFill/>
        </p:spPr>
        <p:txBody>
          <a:bodyPr wrap="square" rtlCol="0">
            <a:spAutoFit/>
          </a:bodyPr>
          <a:lstStyle/>
          <a:p>
            <a:pPr algn="ctr">
              <a:spcBef>
                <a:spcPct val="20000"/>
              </a:spcBef>
            </a:pPr>
            <a:r>
              <a:rPr lang="en-US" sz="2000" dirty="0">
                <a:solidFill>
                  <a:srgbClr val="000000"/>
                </a:solidFill>
              </a:rPr>
              <a:t>Depot-Level Maintenance Overflow</a:t>
            </a:r>
            <a:endParaRPr lang="en-US" dirty="0">
              <a:solidFill>
                <a:srgbClr val="000000"/>
              </a:solidFill>
              <a:latin typeface="Arial"/>
            </a:endParaRPr>
          </a:p>
          <a:p>
            <a:pPr algn="ctr">
              <a:spcBef>
                <a:spcPct val="20000"/>
              </a:spcBef>
            </a:pPr>
            <a:endParaRPr lang="en-US" sz="1600" dirty="0">
              <a:solidFill>
                <a:srgbClr val="000000"/>
              </a:solidFill>
            </a:endParaRPr>
          </a:p>
        </p:txBody>
      </p:sp>
      <p:sp>
        <p:nvSpPr>
          <p:cNvPr id="10" name="TextBox 9"/>
          <p:cNvSpPr txBox="1"/>
          <p:nvPr/>
        </p:nvSpPr>
        <p:spPr>
          <a:xfrm>
            <a:off x="1493189" y="5946535"/>
            <a:ext cx="3352799" cy="695575"/>
          </a:xfrm>
          <a:prstGeom prst="rect">
            <a:avLst/>
          </a:prstGeom>
          <a:noFill/>
        </p:spPr>
        <p:txBody>
          <a:bodyPr wrap="square" rtlCol="0">
            <a:spAutoFit/>
          </a:bodyPr>
          <a:lstStyle/>
          <a:p>
            <a:pPr algn="ctr">
              <a:spcBef>
                <a:spcPct val="20000"/>
              </a:spcBef>
            </a:pPr>
            <a:r>
              <a:rPr lang="en-US" sz="2000" dirty="0">
                <a:solidFill>
                  <a:srgbClr val="000000"/>
                </a:solidFill>
              </a:rPr>
              <a:t>Regeneration</a:t>
            </a:r>
            <a:endParaRPr lang="en-US" dirty="0">
              <a:solidFill>
                <a:srgbClr val="000000"/>
              </a:solidFill>
              <a:latin typeface="Arial"/>
            </a:endParaRPr>
          </a:p>
          <a:p>
            <a:pPr algn="ctr">
              <a:spcBef>
                <a:spcPct val="20000"/>
              </a:spcBef>
            </a:pPr>
            <a:endParaRPr lang="en-US" sz="1600" dirty="0">
              <a:solidFill>
                <a:srgbClr val="000000"/>
              </a:solidFill>
            </a:endParaRPr>
          </a:p>
        </p:txBody>
      </p:sp>
      <p:sp>
        <p:nvSpPr>
          <p:cNvPr id="12" name="TextBox 11"/>
          <p:cNvSpPr txBox="1"/>
          <p:nvPr/>
        </p:nvSpPr>
        <p:spPr>
          <a:xfrm>
            <a:off x="4429896" y="5955797"/>
            <a:ext cx="3352799" cy="695575"/>
          </a:xfrm>
          <a:prstGeom prst="rect">
            <a:avLst/>
          </a:prstGeom>
          <a:noFill/>
        </p:spPr>
        <p:txBody>
          <a:bodyPr wrap="square" rtlCol="0">
            <a:spAutoFit/>
          </a:bodyPr>
          <a:lstStyle/>
          <a:p>
            <a:pPr algn="ctr">
              <a:spcBef>
                <a:spcPct val="20000"/>
              </a:spcBef>
            </a:pPr>
            <a:r>
              <a:rPr lang="en-US" sz="2000" dirty="0">
                <a:solidFill>
                  <a:srgbClr val="000000"/>
                </a:solidFill>
              </a:rPr>
              <a:t>Parts Reclamation</a:t>
            </a:r>
            <a:endParaRPr lang="en-US" dirty="0">
              <a:solidFill>
                <a:srgbClr val="000000"/>
              </a:solidFill>
              <a:latin typeface="Arial"/>
            </a:endParaRPr>
          </a:p>
          <a:p>
            <a:pPr algn="ctr">
              <a:spcBef>
                <a:spcPct val="20000"/>
              </a:spcBef>
            </a:pPr>
            <a:endParaRPr lang="en-US" sz="1600" dirty="0">
              <a:solidFill>
                <a:srgbClr val="000000"/>
              </a:solidFill>
            </a:endParaRPr>
          </a:p>
        </p:txBody>
      </p:sp>
      <p:sp>
        <p:nvSpPr>
          <p:cNvPr id="13" name="TextBox 12"/>
          <p:cNvSpPr txBox="1"/>
          <p:nvPr/>
        </p:nvSpPr>
        <p:spPr>
          <a:xfrm>
            <a:off x="7070633" y="5965059"/>
            <a:ext cx="3352799" cy="695575"/>
          </a:xfrm>
          <a:prstGeom prst="rect">
            <a:avLst/>
          </a:prstGeom>
          <a:noFill/>
        </p:spPr>
        <p:txBody>
          <a:bodyPr wrap="square" rtlCol="0">
            <a:spAutoFit/>
          </a:bodyPr>
          <a:lstStyle/>
          <a:p>
            <a:pPr algn="ctr">
              <a:spcBef>
                <a:spcPct val="20000"/>
              </a:spcBef>
            </a:pPr>
            <a:r>
              <a:rPr lang="en-US" sz="2000" dirty="0">
                <a:solidFill>
                  <a:srgbClr val="000000"/>
                </a:solidFill>
              </a:rPr>
              <a:t>Disposal</a:t>
            </a:r>
            <a:endParaRPr lang="en-US" dirty="0">
              <a:solidFill>
                <a:srgbClr val="000000"/>
              </a:solidFill>
              <a:latin typeface="Arial"/>
            </a:endParaRPr>
          </a:p>
          <a:p>
            <a:pPr algn="ctr">
              <a:spcBef>
                <a:spcPct val="20000"/>
              </a:spcBef>
            </a:pPr>
            <a:endParaRPr lang="en-US" sz="1600" dirty="0">
              <a:solidFill>
                <a:srgbClr val="000000"/>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3088" y="3981251"/>
            <a:ext cx="2561614" cy="1895594"/>
          </a:xfrm>
          <a:prstGeom prst="rect">
            <a:avLst/>
          </a:prstGeom>
          <a:ln>
            <a:noFill/>
          </a:ln>
          <a:effectLst>
            <a:outerShdw blurRad="190500" dist="12700" dir="600000" sx="102000" sy="102000" algn="tl" rotWithShape="0">
              <a:srgbClr val="000000">
                <a:alpha val="71000"/>
              </a:srgb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1342" y="1233198"/>
            <a:ext cx="2793104" cy="1869828"/>
          </a:xfrm>
          <a:prstGeom prst="rect">
            <a:avLst/>
          </a:prstGeom>
          <a:ln>
            <a:noFill/>
          </a:ln>
          <a:effectLst>
            <a:outerShdw blurRad="190500" dist="12700" dir="600000" sx="102000" sy="102000" algn="tl" rotWithShape="0">
              <a:srgbClr val="000000">
                <a:alpha val="71000"/>
              </a:srgbClr>
            </a:outerShdw>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3304" y="3981251"/>
            <a:ext cx="2527459" cy="1895594"/>
          </a:xfrm>
          <a:prstGeom prst="rect">
            <a:avLst/>
          </a:prstGeom>
          <a:ln>
            <a:noFill/>
          </a:ln>
          <a:effectLst>
            <a:outerShdw blurRad="190500" dist="12700" dir="600000" sx="102000" sy="102000" algn="tl" rotWithShape="0">
              <a:srgbClr val="000000">
                <a:alpha val="71000"/>
              </a:srgbClr>
            </a:outerShdw>
          </a:effectLst>
        </p:spPr>
      </p:pic>
      <p:sp>
        <p:nvSpPr>
          <p:cNvPr id="16" name="Title 5"/>
          <p:cNvSpPr txBox="1">
            <a:spLocks/>
          </p:cNvSpPr>
          <p:nvPr/>
        </p:nvSpPr>
        <p:spPr>
          <a:xfrm>
            <a:off x="2685342" y="34228"/>
            <a:ext cx="6755109" cy="812800"/>
          </a:xfrm>
          <a:prstGeom prst="rect">
            <a:avLst/>
          </a:prstGeom>
        </p:spPr>
        <p:txBody>
          <a:bodyPr>
            <a:sp3d extrusionH="63500" contourW="12700">
              <a:bevelT w="38100" h="38100" prst="convex"/>
              <a:bevelB w="38100" h="38100" prst="convex"/>
              <a:extrusionClr>
                <a:schemeClr val="bg1"/>
              </a:extrusionClr>
              <a:contourClr>
                <a:schemeClr val="bg1"/>
              </a:contourClr>
            </a:sp3d>
          </a:bodyPr>
          <a:lstStyle/>
          <a:p>
            <a:pPr algn="ctr" eaLnBrk="0" hangingPunct="0">
              <a:lnSpc>
                <a:spcPts val="3600"/>
              </a:lnSpc>
            </a:pPr>
            <a:r>
              <a:rPr lang="en-US" sz="3500" b="1" kern="0" dirty="0">
                <a:solidFill>
                  <a:srgbClr val="002060"/>
                </a:solidFill>
                <a:effectLst>
                  <a:outerShdw blurRad="50800" dist="38100" dir="2700000" algn="tl" rotWithShape="0">
                    <a:prstClr val="black">
                      <a:alpha val="40000"/>
                    </a:prstClr>
                  </a:outerShdw>
                </a:effectLst>
                <a:latin typeface="Arial"/>
              </a:rPr>
              <a:t>309th Aerospace Maintenance &amp; Regeneration Group</a:t>
            </a: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6769" y="1233199"/>
            <a:ext cx="2804744" cy="1869828"/>
          </a:xfrm>
          <a:prstGeom prst="rect">
            <a:avLst/>
          </a:prstGeom>
          <a:effectLst>
            <a:outerShdw blurRad="190500" dist="12700" dir="600000" sx="102000" sy="102000" algn="ctr" rotWithShape="0">
              <a:srgbClr val="000000">
                <a:alpha val="71000"/>
              </a:srgbClr>
            </a:outerShdw>
          </a:effectLst>
        </p:spPr>
      </p:pic>
      <p:pic>
        <p:nvPicPr>
          <p:cNvPr id="19" name="Picture 18"/>
          <p:cNvPicPr>
            <a:picLocks noChangeAspect="1"/>
          </p:cNvPicPr>
          <p:nvPr/>
        </p:nvPicPr>
        <p:blipFill>
          <a:blip r:embed="rId8"/>
          <a:stretch>
            <a:fillRect/>
          </a:stretch>
        </p:blipFill>
        <p:spPr>
          <a:xfrm>
            <a:off x="1767191" y="3981252"/>
            <a:ext cx="2713076" cy="1895285"/>
          </a:xfrm>
          <a:prstGeom prst="rect">
            <a:avLst/>
          </a:prstGeom>
          <a:effectLst>
            <a:outerShdw blurRad="190500" dist="12700" dir="600000" sx="102000" sy="102000" algn="ctr" rotWithShape="0">
              <a:srgbClr val="000000">
                <a:alpha val="71000"/>
              </a:srgbClr>
            </a:outerShdw>
          </a:effectLst>
        </p:spPr>
      </p:pic>
      <p:sp>
        <p:nvSpPr>
          <p:cNvPr id="20" name="Holder 4"/>
          <p:cNvSpPr txBox="1">
            <a:spLocks/>
          </p:cNvSpPr>
          <p:nvPr/>
        </p:nvSpPr>
        <p:spPr>
          <a:xfrm>
            <a:off x="5301780" y="6497076"/>
            <a:ext cx="2025123" cy="214800"/>
          </a:xfrm>
          <a:prstGeom prst="rect">
            <a:avLst/>
          </a:prstGeom>
        </p:spPr>
        <p:txBody>
          <a:bodyPr wrap="square" lIns="0" tIns="0" rIns="0" bIns="0">
            <a:spAutoFit/>
          </a:bodyPr>
          <a:lstStyle>
            <a:defPPr>
              <a:defRPr lang="en-US"/>
            </a:defPPr>
            <a:lvl1pPr algn="l" rtl="0" fontAlgn="base">
              <a:spcBef>
                <a:spcPct val="0"/>
              </a:spcBef>
              <a:spcAft>
                <a:spcPct val="0"/>
              </a:spcAft>
              <a:defRPr sz="1600" b="1" i="1" kern="1200">
                <a:solidFill>
                  <a:schemeClr val="tx1"/>
                </a:solidFill>
                <a:latin typeface="Century Schoolbook"/>
                <a:ea typeface="+mn-ea"/>
                <a:cs typeface="Century Schoolbook"/>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marL="12700" fontAlgn="auto">
              <a:spcBef>
                <a:spcPts val="0"/>
              </a:spcBef>
              <a:spcAft>
                <a:spcPts val="0"/>
              </a:spcAft>
            </a:pPr>
            <a:r>
              <a:rPr lang="en-US" sz="1400" spc="-15" dirty="0">
                <a:solidFill>
                  <a:prstClr val="black"/>
                </a:solidFill>
                <a:latin typeface="Times New Roman" panose="02020603050405020304" pitchFamily="18" charset="0"/>
                <a:cs typeface="Times New Roman" panose="02020603050405020304" pitchFamily="18" charset="0"/>
              </a:rPr>
              <a:t>Built Right, Ready to Fight</a:t>
            </a:r>
            <a:endParaRPr lang="en-US" sz="1400" spc="-1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2960914" y="46754"/>
            <a:ext cx="6299200" cy="812800"/>
          </a:xfrm>
          <a:prstGeom prst="rect">
            <a:avLst/>
          </a:prstGeom>
        </p:spPr>
        <p:txBody>
          <a:bodyPr>
            <a:sp3d extrusionH="63500" contourW="12700">
              <a:bevelT w="38100" h="38100" prst="convex"/>
              <a:bevelB w="38100" h="38100" prst="convex"/>
              <a:extrusionClr>
                <a:schemeClr val="bg1"/>
              </a:extrusionClr>
              <a:contourClr>
                <a:schemeClr val="bg1"/>
              </a:contourClr>
            </a:sp3d>
          </a:bodyPr>
          <a:lstStyle/>
          <a:p>
            <a:pPr algn="ctr" eaLnBrk="0" hangingPunct="0">
              <a:lnSpc>
                <a:spcPts val="3600"/>
              </a:lnSpc>
            </a:pPr>
            <a:r>
              <a:rPr lang="en-US" sz="3600" b="1" kern="0" dirty="0">
                <a:solidFill>
                  <a:srgbClr val="002060"/>
                </a:solidFill>
                <a:effectLst>
                  <a:outerShdw blurRad="50800" dist="38100" dir="2700000" algn="tl" rotWithShape="0">
                    <a:prstClr val="black">
                      <a:alpha val="40000"/>
                    </a:prstClr>
                  </a:outerShdw>
                </a:effectLst>
                <a:latin typeface="Arial"/>
              </a:rPr>
              <a:t>309th Aircraft </a:t>
            </a:r>
          </a:p>
          <a:p>
            <a:pPr algn="ctr" eaLnBrk="0" hangingPunct="0">
              <a:lnSpc>
                <a:spcPts val="3600"/>
              </a:lnSpc>
            </a:pPr>
            <a:r>
              <a:rPr lang="en-US" sz="3600" b="1" kern="0" dirty="0">
                <a:solidFill>
                  <a:srgbClr val="002060"/>
                </a:solidFill>
                <a:effectLst>
                  <a:outerShdw blurRad="50800" dist="38100" dir="2700000" algn="tl" rotWithShape="0">
                    <a:prstClr val="black">
                      <a:alpha val="40000"/>
                    </a:prstClr>
                  </a:outerShdw>
                </a:effectLst>
                <a:latin typeface="Arial"/>
              </a:rPr>
              <a:t>Maintenance Group</a:t>
            </a:r>
          </a:p>
        </p:txBody>
      </p:sp>
      <p:sp>
        <p:nvSpPr>
          <p:cNvPr id="9" name="TextBox 8"/>
          <p:cNvSpPr txBox="1"/>
          <p:nvPr/>
        </p:nvSpPr>
        <p:spPr>
          <a:xfrm>
            <a:off x="7840677" y="5808909"/>
            <a:ext cx="2456656" cy="789960"/>
          </a:xfrm>
          <a:prstGeom prst="rect">
            <a:avLst/>
          </a:prstGeom>
          <a:noFill/>
        </p:spPr>
        <p:txBody>
          <a:bodyPr wrap="square" rtlCol="0">
            <a:spAutoFit/>
          </a:bodyPr>
          <a:lstStyle/>
          <a:p>
            <a:pPr algn="ctr">
              <a:lnSpc>
                <a:spcPts val="1400"/>
              </a:lnSpc>
              <a:spcBef>
                <a:spcPct val="20000"/>
              </a:spcBef>
            </a:pPr>
            <a:r>
              <a:rPr lang="en-US" sz="2000" dirty="0">
                <a:solidFill>
                  <a:srgbClr val="000000"/>
                </a:solidFill>
              </a:rPr>
              <a:t>F-22</a:t>
            </a:r>
          </a:p>
          <a:p>
            <a:pPr algn="ctr">
              <a:lnSpc>
                <a:spcPts val="1400"/>
              </a:lnSpc>
              <a:spcBef>
                <a:spcPct val="20000"/>
              </a:spcBef>
            </a:pPr>
            <a:r>
              <a:rPr lang="en-US" dirty="0">
                <a:solidFill>
                  <a:srgbClr val="000000"/>
                </a:solidFill>
                <a:latin typeface="Arial"/>
              </a:rPr>
              <a:t>Corrosion, Structural Repair</a:t>
            </a:r>
          </a:p>
          <a:p>
            <a:pPr algn="ctr">
              <a:spcBef>
                <a:spcPct val="20000"/>
              </a:spcBef>
            </a:pPr>
            <a:endParaRPr lang="en-US" sz="1600" dirty="0">
              <a:solidFill>
                <a:srgbClr val="000000"/>
              </a:solidFill>
            </a:endParaRPr>
          </a:p>
        </p:txBody>
      </p:sp>
      <p:sp>
        <p:nvSpPr>
          <p:cNvPr id="12" name="TextBox 11"/>
          <p:cNvSpPr txBox="1"/>
          <p:nvPr/>
        </p:nvSpPr>
        <p:spPr>
          <a:xfrm>
            <a:off x="1725454" y="5808766"/>
            <a:ext cx="2829297" cy="494494"/>
          </a:xfrm>
          <a:prstGeom prst="rect">
            <a:avLst/>
          </a:prstGeom>
          <a:noFill/>
        </p:spPr>
        <p:txBody>
          <a:bodyPr wrap="square" rtlCol="0">
            <a:spAutoFit/>
          </a:bodyPr>
          <a:lstStyle/>
          <a:p>
            <a:pPr algn="ctr">
              <a:lnSpc>
                <a:spcPts val="1400"/>
              </a:lnSpc>
              <a:spcBef>
                <a:spcPct val="20000"/>
              </a:spcBef>
            </a:pPr>
            <a:r>
              <a:rPr lang="en-US" sz="2000" dirty="0">
                <a:solidFill>
                  <a:srgbClr val="000000"/>
                </a:solidFill>
              </a:rPr>
              <a:t>F-16</a:t>
            </a:r>
          </a:p>
          <a:p>
            <a:pPr algn="ctr">
              <a:lnSpc>
                <a:spcPts val="1400"/>
              </a:lnSpc>
              <a:spcBef>
                <a:spcPct val="20000"/>
              </a:spcBef>
            </a:pPr>
            <a:r>
              <a:rPr lang="en-US" dirty="0">
                <a:solidFill>
                  <a:srgbClr val="000000"/>
                </a:solidFill>
                <a:latin typeface="Arial"/>
              </a:rPr>
              <a:t>Modernization, Structural Repair</a:t>
            </a:r>
            <a:endParaRPr lang="en-US" dirty="0">
              <a:solidFill>
                <a:srgbClr val="000000"/>
              </a:solidFill>
            </a:endParaRPr>
          </a:p>
        </p:txBody>
      </p:sp>
      <p:sp>
        <p:nvSpPr>
          <p:cNvPr id="13" name="TextBox 12"/>
          <p:cNvSpPr txBox="1"/>
          <p:nvPr/>
        </p:nvSpPr>
        <p:spPr>
          <a:xfrm>
            <a:off x="7329152" y="2795114"/>
            <a:ext cx="3476634" cy="843308"/>
          </a:xfrm>
          <a:prstGeom prst="rect">
            <a:avLst/>
          </a:prstGeom>
          <a:noFill/>
        </p:spPr>
        <p:txBody>
          <a:bodyPr wrap="square" rtlCol="0">
            <a:spAutoFit/>
          </a:bodyPr>
          <a:lstStyle/>
          <a:p>
            <a:pPr algn="ctr">
              <a:lnSpc>
                <a:spcPts val="1200"/>
              </a:lnSpc>
              <a:spcBef>
                <a:spcPct val="20000"/>
              </a:spcBef>
            </a:pPr>
            <a:r>
              <a:rPr lang="en-US" sz="2000" dirty="0">
                <a:solidFill>
                  <a:srgbClr val="000000"/>
                </a:solidFill>
              </a:rPr>
              <a:t>C-130</a:t>
            </a:r>
          </a:p>
          <a:p>
            <a:pPr algn="ctr">
              <a:lnSpc>
                <a:spcPts val="1200"/>
              </a:lnSpc>
              <a:spcBef>
                <a:spcPct val="20000"/>
              </a:spcBef>
              <a:defRPr/>
            </a:pPr>
            <a:r>
              <a:rPr lang="en-US" sz="1600" dirty="0">
                <a:solidFill>
                  <a:srgbClr val="000000"/>
                </a:solidFill>
                <a:latin typeface="Arial"/>
              </a:rPr>
              <a:t>  </a:t>
            </a:r>
            <a:r>
              <a:rPr lang="en-US" kern="0" dirty="0">
                <a:solidFill>
                  <a:srgbClr val="000000"/>
                </a:solidFill>
                <a:latin typeface="Arial" pitchFamily="34" charset="0"/>
                <a:cs typeface="Arial" pitchFamily="34" charset="0"/>
              </a:rPr>
              <a:t>Air Force, Navy &amp; Marines</a:t>
            </a:r>
          </a:p>
          <a:p>
            <a:pPr algn="ctr">
              <a:lnSpc>
                <a:spcPts val="1200"/>
              </a:lnSpc>
              <a:spcBef>
                <a:spcPct val="20000"/>
              </a:spcBef>
              <a:defRPr/>
            </a:pPr>
            <a:r>
              <a:rPr lang="en-US" kern="0" dirty="0">
                <a:solidFill>
                  <a:srgbClr val="000000"/>
                </a:solidFill>
                <a:latin typeface="Arial" pitchFamily="34" charset="0"/>
                <a:cs typeface="Arial" pitchFamily="34" charset="0"/>
              </a:rPr>
              <a:t>Depot Level  MX</a:t>
            </a:r>
            <a:endParaRPr lang="en-US" dirty="0">
              <a:solidFill>
                <a:srgbClr val="000000"/>
              </a:solidFill>
              <a:latin typeface="Arial"/>
            </a:endParaRPr>
          </a:p>
          <a:p>
            <a:pPr algn="ctr">
              <a:lnSpc>
                <a:spcPts val="1200"/>
              </a:lnSpc>
              <a:spcBef>
                <a:spcPct val="20000"/>
              </a:spcBef>
              <a:defRPr/>
            </a:pPr>
            <a:r>
              <a:rPr lang="en-US" dirty="0">
                <a:solidFill>
                  <a:srgbClr val="000000"/>
                </a:solidFill>
                <a:latin typeface="Arial"/>
              </a:rPr>
              <a:t> </a:t>
            </a:r>
            <a:r>
              <a:rPr lang="en-US" kern="0" dirty="0">
                <a:solidFill>
                  <a:srgbClr val="000000"/>
                </a:solidFill>
                <a:latin typeface="Arial" pitchFamily="34" charset="0"/>
                <a:cs typeface="Arial" pitchFamily="34" charset="0"/>
              </a:rPr>
              <a:t>Inspection and Repair</a:t>
            </a:r>
            <a:endParaRPr lang="en-US" sz="1600" dirty="0">
              <a:solidFill>
                <a:srgbClr val="000000"/>
              </a:solidFill>
            </a:endParaRPr>
          </a:p>
        </p:txBody>
      </p:sp>
      <p:sp>
        <p:nvSpPr>
          <p:cNvPr id="16" name="TextBox 15"/>
          <p:cNvSpPr txBox="1"/>
          <p:nvPr/>
        </p:nvSpPr>
        <p:spPr>
          <a:xfrm>
            <a:off x="4639184" y="3133883"/>
            <a:ext cx="2897308" cy="494494"/>
          </a:xfrm>
          <a:prstGeom prst="rect">
            <a:avLst/>
          </a:prstGeom>
          <a:noFill/>
        </p:spPr>
        <p:txBody>
          <a:bodyPr wrap="square" rtlCol="0">
            <a:spAutoFit/>
          </a:bodyPr>
          <a:lstStyle/>
          <a:p>
            <a:pPr algn="ctr">
              <a:lnSpc>
                <a:spcPts val="1400"/>
              </a:lnSpc>
              <a:spcBef>
                <a:spcPct val="20000"/>
              </a:spcBef>
            </a:pPr>
            <a:r>
              <a:rPr lang="en-US" sz="2000" dirty="0">
                <a:solidFill>
                  <a:srgbClr val="000000"/>
                </a:solidFill>
              </a:rPr>
              <a:t>T-38</a:t>
            </a:r>
          </a:p>
          <a:p>
            <a:pPr algn="ctr">
              <a:lnSpc>
                <a:spcPts val="1400"/>
              </a:lnSpc>
              <a:spcBef>
                <a:spcPct val="20000"/>
              </a:spcBef>
            </a:pPr>
            <a:r>
              <a:rPr lang="en-US" dirty="0">
                <a:solidFill>
                  <a:srgbClr val="000000"/>
                </a:solidFill>
                <a:latin typeface="Arial"/>
              </a:rPr>
              <a:t>  Modernization, Structural Repair</a:t>
            </a:r>
            <a:endParaRPr lang="en-US" dirty="0">
              <a:solidFill>
                <a:srgbClr val="000000"/>
              </a:solidFill>
            </a:endParaRPr>
          </a:p>
        </p:txBody>
      </p:sp>
      <p:sp>
        <p:nvSpPr>
          <p:cNvPr id="18" name="TextBox 17"/>
          <p:cNvSpPr txBox="1"/>
          <p:nvPr/>
        </p:nvSpPr>
        <p:spPr>
          <a:xfrm>
            <a:off x="4894273" y="5807345"/>
            <a:ext cx="2385880" cy="494494"/>
          </a:xfrm>
          <a:prstGeom prst="rect">
            <a:avLst/>
          </a:prstGeom>
          <a:noFill/>
        </p:spPr>
        <p:txBody>
          <a:bodyPr wrap="square" rtlCol="0">
            <a:spAutoFit/>
          </a:bodyPr>
          <a:lstStyle/>
          <a:p>
            <a:pPr algn="ctr">
              <a:lnSpc>
                <a:spcPts val="1400"/>
              </a:lnSpc>
              <a:spcBef>
                <a:spcPct val="20000"/>
              </a:spcBef>
            </a:pPr>
            <a:r>
              <a:rPr lang="en-US" sz="2000" dirty="0">
                <a:solidFill>
                  <a:srgbClr val="000000"/>
                </a:solidFill>
              </a:rPr>
              <a:t>F-35</a:t>
            </a:r>
          </a:p>
          <a:p>
            <a:pPr algn="ctr">
              <a:lnSpc>
                <a:spcPts val="1400"/>
              </a:lnSpc>
              <a:spcBef>
                <a:spcPct val="20000"/>
              </a:spcBef>
            </a:pPr>
            <a:r>
              <a:rPr lang="en-US" dirty="0">
                <a:solidFill>
                  <a:srgbClr val="000000"/>
                </a:solidFill>
                <a:latin typeface="Arial"/>
              </a:rPr>
              <a:t>Inspection and Repair</a:t>
            </a:r>
            <a:endParaRPr lang="en-US" dirty="0">
              <a:solidFill>
                <a:srgbClr val="00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1436" y="3767147"/>
            <a:ext cx="2759671" cy="1839782"/>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5871" y="1219201"/>
            <a:ext cx="2452703" cy="1839527"/>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5871" y="3772026"/>
            <a:ext cx="2452703" cy="1839528"/>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4243" y="3767148"/>
            <a:ext cx="2453042" cy="1839782"/>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1925870" y="3209040"/>
            <a:ext cx="2452703" cy="437043"/>
          </a:xfrm>
          <a:prstGeom prst="rect">
            <a:avLst/>
          </a:prstGeom>
          <a:noFill/>
        </p:spPr>
        <p:txBody>
          <a:bodyPr wrap="square" rtlCol="0">
            <a:spAutoFit/>
          </a:bodyPr>
          <a:lstStyle/>
          <a:p>
            <a:pPr algn="ctr">
              <a:lnSpc>
                <a:spcPts val="1200"/>
              </a:lnSpc>
              <a:spcBef>
                <a:spcPct val="20000"/>
              </a:spcBef>
            </a:pPr>
            <a:r>
              <a:rPr lang="en-US" sz="2400" dirty="0">
                <a:solidFill>
                  <a:srgbClr val="000000"/>
                </a:solidFill>
              </a:rPr>
              <a:t>A-10</a:t>
            </a:r>
          </a:p>
          <a:p>
            <a:pPr algn="ctr">
              <a:lnSpc>
                <a:spcPts val="1200"/>
              </a:lnSpc>
              <a:spcBef>
                <a:spcPct val="20000"/>
              </a:spcBef>
            </a:pPr>
            <a:r>
              <a:rPr lang="en-US" sz="1200" dirty="0">
                <a:solidFill>
                  <a:srgbClr val="000000"/>
                </a:solidFill>
              </a:rPr>
              <a:t>Modernization, Structural Repair</a:t>
            </a: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31434" y="1344460"/>
            <a:ext cx="2741982" cy="1593344"/>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2264" y="108725"/>
            <a:ext cx="887918" cy="876819"/>
          </a:xfrm>
          <a:prstGeom prst="rect">
            <a:avLst/>
          </a:prstGeom>
          <a:effectLst>
            <a:outerShdw blurRad="50800" dist="25400" dir="2700000" sx="99000" sy="99000" algn="tl" rotWithShape="0">
              <a:prstClr val="black">
                <a:alpha val="40000"/>
              </a:prstClr>
            </a:outerShdw>
          </a:effectLst>
        </p:spPr>
      </p:pic>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t="11711" b="8380"/>
          <a:stretch/>
        </p:blipFill>
        <p:spPr>
          <a:xfrm>
            <a:off x="7834243" y="1219201"/>
            <a:ext cx="2453042" cy="1411339"/>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
        <p:nvSpPr>
          <p:cNvPr id="17" name="Holder 4"/>
          <p:cNvSpPr txBox="1">
            <a:spLocks/>
          </p:cNvSpPr>
          <p:nvPr/>
        </p:nvSpPr>
        <p:spPr>
          <a:xfrm>
            <a:off x="5075065" y="6543306"/>
            <a:ext cx="2070899" cy="215444"/>
          </a:xfrm>
          <a:prstGeom prst="rect">
            <a:avLst/>
          </a:prstGeom>
        </p:spPr>
        <p:txBody>
          <a:bodyPr wrap="square" lIns="0" tIns="0" rIns="0" bIns="0">
            <a:spAutoFit/>
          </a:bodyPr>
          <a:lstStyle>
            <a:defPPr>
              <a:defRPr lang="en-US"/>
            </a:defPPr>
            <a:lvl1pPr algn="l" rtl="0" fontAlgn="base">
              <a:spcBef>
                <a:spcPct val="0"/>
              </a:spcBef>
              <a:spcAft>
                <a:spcPct val="0"/>
              </a:spcAft>
              <a:defRPr sz="1600" b="1" i="1" kern="1200">
                <a:solidFill>
                  <a:schemeClr val="tx1"/>
                </a:solidFill>
                <a:latin typeface="Century Schoolbook"/>
                <a:ea typeface="+mn-ea"/>
                <a:cs typeface="Century Schoolbook"/>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marL="12700" fontAlgn="auto">
              <a:spcBef>
                <a:spcPts val="0"/>
              </a:spcBef>
              <a:spcAft>
                <a:spcPts val="0"/>
              </a:spcAft>
            </a:pPr>
            <a:r>
              <a:rPr lang="en-US" sz="1400" spc="-15" dirty="0">
                <a:solidFill>
                  <a:prstClr val="black"/>
                </a:solidFill>
                <a:latin typeface="Times New Roman" panose="02020603050405020304" pitchFamily="18" charset="0"/>
                <a:cs typeface="Times New Roman" panose="02020603050405020304" pitchFamily="18" charset="0"/>
              </a:rPr>
              <a:t>Built Right, Ready to Fight</a:t>
            </a:r>
            <a:endParaRPr lang="en-US" sz="1400" spc="-1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492687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343" y="1493869"/>
            <a:ext cx="1755762" cy="2133251"/>
          </a:xfrm>
          <a:prstGeom prst="rect">
            <a:avLst/>
          </a:prstGeom>
          <a:ln>
            <a:noFill/>
          </a:ln>
          <a:effectLst>
            <a:outerShdw blurRad="63500" dist="25400" sx="104000" sy="104000" algn="ctr" rotWithShape="0">
              <a:prstClr val="black">
                <a:alpha val="45000"/>
              </a:prstClr>
            </a:outerShdw>
            <a:softEdge rad="112500"/>
          </a:effectLst>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4137" y="4506704"/>
            <a:ext cx="1759289" cy="1741697"/>
          </a:xfrm>
          <a:prstGeom prst="rect">
            <a:avLst/>
          </a:prstGeom>
          <a:ln>
            <a:noFill/>
          </a:ln>
          <a:effectLst>
            <a:outerShdw blurRad="63500" dist="25400" sx="104000" sy="104000" algn="ctr" rotWithShape="0">
              <a:prstClr val="black">
                <a:alpha val="45000"/>
              </a:prstClr>
            </a:outerShdw>
            <a:softEdge rad="112500"/>
          </a:effectLst>
        </p:spPr>
      </p:pic>
      <p:sp>
        <p:nvSpPr>
          <p:cNvPr id="5" name="Title 5"/>
          <p:cNvSpPr txBox="1">
            <a:spLocks/>
          </p:cNvSpPr>
          <p:nvPr/>
        </p:nvSpPr>
        <p:spPr>
          <a:xfrm>
            <a:off x="2888342" y="56332"/>
            <a:ext cx="6444342" cy="1117599"/>
          </a:xfrm>
          <a:prstGeom prst="rect">
            <a:avLst/>
          </a:prstGeom>
        </p:spPr>
        <p:txBody>
          <a:bodyPr>
            <a:sp3d extrusionH="63500" contourW="12700">
              <a:bevelT w="38100" h="38100" prst="convex"/>
              <a:bevelB w="38100" h="38100" prst="convex"/>
              <a:extrusionClr>
                <a:schemeClr val="bg1"/>
              </a:extrusionClr>
              <a:contourClr>
                <a:schemeClr val="bg1"/>
              </a:contourClr>
            </a:sp3d>
          </a:bodyPr>
          <a:lstStyle/>
          <a:p>
            <a:pPr algn="ctr" eaLnBrk="0" hangingPunct="0">
              <a:lnSpc>
                <a:spcPts val="3600"/>
              </a:lnSpc>
            </a:pPr>
            <a:r>
              <a:rPr lang="en-US" sz="3600" b="1" kern="0" dirty="0">
                <a:solidFill>
                  <a:srgbClr val="002060"/>
                </a:solidFill>
                <a:effectLst>
                  <a:outerShdw blurRad="50800" dist="38100" dir="2700000" algn="tl" rotWithShape="0">
                    <a:prstClr val="black">
                      <a:alpha val="40000"/>
                    </a:prstClr>
                  </a:outerShdw>
                </a:effectLst>
                <a:latin typeface="Arial"/>
              </a:rPr>
              <a:t>309th Commodities Maintenance Group </a:t>
            </a:r>
          </a:p>
        </p:txBody>
      </p:sp>
      <p:sp>
        <p:nvSpPr>
          <p:cNvPr id="7" name="TextBox 6"/>
          <p:cNvSpPr txBox="1"/>
          <p:nvPr/>
        </p:nvSpPr>
        <p:spPr>
          <a:xfrm>
            <a:off x="1800024" y="1086490"/>
            <a:ext cx="2452913" cy="461665"/>
          </a:xfrm>
          <a:prstGeom prst="rect">
            <a:avLst/>
          </a:prstGeom>
          <a:noFill/>
        </p:spPr>
        <p:txBody>
          <a:bodyPr wrap="square" rtlCol="0">
            <a:spAutoFit/>
          </a:bodyPr>
          <a:lstStyle/>
          <a:p>
            <a:pPr>
              <a:spcBef>
                <a:spcPct val="20000"/>
              </a:spcBef>
            </a:pPr>
            <a:r>
              <a:rPr lang="en-US" sz="2400" b="1" dirty="0">
                <a:ln>
                  <a:solidFill>
                    <a:srgbClr val="000000"/>
                  </a:solidFill>
                </a:ln>
                <a:solidFill>
                  <a:srgbClr val="FFFFFF"/>
                </a:solidFill>
                <a:effectLst>
                  <a:glow rad="63500">
                    <a:srgbClr val="000000">
                      <a:satMod val="175000"/>
                      <a:alpha val="40000"/>
                    </a:srgbClr>
                  </a:glow>
                </a:effectLst>
              </a:rPr>
              <a:t>Power Systems</a:t>
            </a:r>
          </a:p>
        </p:txBody>
      </p:sp>
      <p:sp>
        <p:nvSpPr>
          <p:cNvPr id="21" name="TextBox 20"/>
          <p:cNvSpPr txBox="1"/>
          <p:nvPr/>
        </p:nvSpPr>
        <p:spPr>
          <a:xfrm>
            <a:off x="4079674" y="1823340"/>
            <a:ext cx="1843314" cy="1394228"/>
          </a:xfrm>
          <a:prstGeom prst="rect">
            <a:avLst/>
          </a:prstGeom>
          <a:noFill/>
        </p:spPr>
        <p:txBody>
          <a:bodyPr wrap="square" rtlCol="0">
            <a:spAutoFit/>
          </a:bodyPr>
          <a:lstStyle/>
          <a:p>
            <a:pPr>
              <a:lnSpc>
                <a:spcPts val="1800"/>
              </a:lnSpc>
              <a:spcBef>
                <a:spcPct val="20000"/>
              </a:spcBef>
              <a:buFontTx/>
              <a:buChar char="•"/>
            </a:pPr>
            <a:r>
              <a:rPr lang="en-US" sz="1200" b="1" dirty="0">
                <a:solidFill>
                  <a:srgbClr val="000000"/>
                </a:solidFill>
              </a:rPr>
              <a:t>Gas Turbine Engines</a:t>
            </a:r>
          </a:p>
          <a:p>
            <a:pPr>
              <a:lnSpc>
                <a:spcPts val="1800"/>
              </a:lnSpc>
              <a:spcBef>
                <a:spcPct val="20000"/>
              </a:spcBef>
              <a:buFontTx/>
              <a:buChar char="•"/>
            </a:pPr>
            <a:r>
              <a:rPr lang="en-US" sz="1200" b="1" dirty="0">
                <a:solidFill>
                  <a:srgbClr val="000000"/>
                </a:solidFill>
              </a:rPr>
              <a:t>Auxiliary Power Units</a:t>
            </a:r>
          </a:p>
          <a:p>
            <a:pPr>
              <a:lnSpc>
                <a:spcPts val="1800"/>
              </a:lnSpc>
              <a:spcBef>
                <a:spcPct val="20000"/>
              </a:spcBef>
              <a:buFontTx/>
              <a:buChar char="•"/>
            </a:pPr>
            <a:r>
              <a:rPr lang="en-US" sz="1200" b="1" dirty="0">
                <a:solidFill>
                  <a:srgbClr val="000000"/>
                </a:solidFill>
              </a:rPr>
              <a:t>Jet Fuel Starters</a:t>
            </a:r>
          </a:p>
          <a:p>
            <a:pPr>
              <a:lnSpc>
                <a:spcPts val="1800"/>
              </a:lnSpc>
              <a:spcBef>
                <a:spcPct val="20000"/>
              </a:spcBef>
              <a:buFontTx/>
              <a:buChar char="•"/>
            </a:pPr>
            <a:r>
              <a:rPr lang="en-US" sz="1200" b="1" dirty="0">
                <a:solidFill>
                  <a:srgbClr val="000000"/>
                </a:solidFill>
              </a:rPr>
              <a:t>Gearboxes</a:t>
            </a:r>
          </a:p>
          <a:p>
            <a:pPr>
              <a:lnSpc>
                <a:spcPts val="1800"/>
              </a:lnSpc>
              <a:spcBef>
                <a:spcPct val="20000"/>
              </a:spcBef>
              <a:buFontTx/>
              <a:buChar char="•"/>
            </a:pPr>
            <a:r>
              <a:rPr lang="en-US" sz="1200" b="1" dirty="0">
                <a:solidFill>
                  <a:srgbClr val="000000"/>
                </a:solidFill>
              </a:rPr>
              <a:t>PTO Shafts</a:t>
            </a:r>
          </a:p>
        </p:txBody>
      </p:sp>
      <p:sp>
        <p:nvSpPr>
          <p:cNvPr id="11" name="TextBox 10"/>
          <p:cNvSpPr txBox="1"/>
          <p:nvPr/>
        </p:nvSpPr>
        <p:spPr>
          <a:xfrm>
            <a:off x="1927597" y="4115420"/>
            <a:ext cx="2155976" cy="461665"/>
          </a:xfrm>
          <a:prstGeom prst="rect">
            <a:avLst/>
          </a:prstGeom>
          <a:noFill/>
        </p:spPr>
        <p:txBody>
          <a:bodyPr wrap="square" rtlCol="0">
            <a:spAutoFit/>
          </a:bodyPr>
          <a:lstStyle/>
          <a:p>
            <a:pPr>
              <a:spcBef>
                <a:spcPct val="20000"/>
              </a:spcBef>
            </a:pPr>
            <a:r>
              <a:rPr lang="en-US" sz="2400" b="1" dirty="0">
                <a:ln>
                  <a:solidFill>
                    <a:srgbClr val="000000"/>
                  </a:solidFill>
                </a:ln>
                <a:solidFill>
                  <a:srgbClr val="FFFFFF"/>
                </a:solidFill>
                <a:effectLst>
                  <a:glow rad="63500">
                    <a:srgbClr val="000000">
                      <a:satMod val="175000"/>
                      <a:alpha val="40000"/>
                    </a:srgbClr>
                  </a:glow>
                </a:effectLst>
              </a:rPr>
              <a:t>Commodities</a:t>
            </a:r>
          </a:p>
        </p:txBody>
      </p:sp>
      <p:sp>
        <p:nvSpPr>
          <p:cNvPr id="23" name="TextBox 22"/>
          <p:cNvSpPr txBox="1"/>
          <p:nvPr/>
        </p:nvSpPr>
        <p:spPr>
          <a:xfrm>
            <a:off x="4084650" y="4688298"/>
            <a:ext cx="1475925" cy="1394228"/>
          </a:xfrm>
          <a:prstGeom prst="rect">
            <a:avLst/>
          </a:prstGeom>
          <a:noFill/>
        </p:spPr>
        <p:txBody>
          <a:bodyPr wrap="square" rtlCol="0">
            <a:spAutoFit/>
          </a:bodyPr>
          <a:lstStyle/>
          <a:p>
            <a:pPr>
              <a:lnSpc>
                <a:spcPts val="1800"/>
              </a:lnSpc>
              <a:spcBef>
                <a:spcPct val="20000"/>
              </a:spcBef>
              <a:buFontTx/>
              <a:buChar char="•"/>
            </a:pPr>
            <a:r>
              <a:rPr lang="en-US" sz="1200" b="1" dirty="0">
                <a:solidFill>
                  <a:srgbClr val="000000"/>
                </a:solidFill>
              </a:rPr>
              <a:t>Hydraulics</a:t>
            </a:r>
          </a:p>
          <a:p>
            <a:pPr>
              <a:lnSpc>
                <a:spcPts val="1800"/>
              </a:lnSpc>
              <a:spcBef>
                <a:spcPct val="20000"/>
              </a:spcBef>
              <a:buFontTx/>
              <a:buChar char="•"/>
            </a:pPr>
            <a:r>
              <a:rPr lang="en-US" sz="1200" b="1" dirty="0" err="1">
                <a:solidFill>
                  <a:srgbClr val="000000"/>
                </a:solidFill>
              </a:rPr>
              <a:t>Pneudraulics</a:t>
            </a:r>
            <a:endParaRPr lang="en-US" sz="1200" b="1" dirty="0">
              <a:solidFill>
                <a:srgbClr val="000000"/>
              </a:solidFill>
            </a:endParaRPr>
          </a:p>
          <a:p>
            <a:pPr>
              <a:lnSpc>
                <a:spcPts val="1800"/>
              </a:lnSpc>
              <a:spcBef>
                <a:spcPct val="20000"/>
              </a:spcBef>
              <a:buFontTx/>
              <a:buChar char="•"/>
            </a:pPr>
            <a:r>
              <a:rPr lang="en-US" sz="1200" b="1" dirty="0">
                <a:solidFill>
                  <a:srgbClr val="000000"/>
                </a:solidFill>
              </a:rPr>
              <a:t>Armament</a:t>
            </a:r>
          </a:p>
          <a:p>
            <a:pPr>
              <a:lnSpc>
                <a:spcPts val="1800"/>
              </a:lnSpc>
              <a:spcBef>
                <a:spcPct val="20000"/>
              </a:spcBef>
              <a:buFontTx/>
              <a:buChar char="•"/>
            </a:pPr>
            <a:r>
              <a:rPr lang="en-US" sz="1200" b="1" dirty="0">
                <a:solidFill>
                  <a:srgbClr val="000000"/>
                </a:solidFill>
              </a:rPr>
              <a:t>EPU/Hydrazine</a:t>
            </a:r>
          </a:p>
          <a:p>
            <a:pPr>
              <a:lnSpc>
                <a:spcPts val="1800"/>
              </a:lnSpc>
              <a:spcBef>
                <a:spcPct val="20000"/>
              </a:spcBef>
              <a:buFontTx/>
              <a:buChar char="•"/>
            </a:pPr>
            <a:r>
              <a:rPr lang="en-US" sz="1200" b="1" dirty="0">
                <a:solidFill>
                  <a:srgbClr val="000000"/>
                </a:solidFill>
              </a:rPr>
              <a:t>Pylons/Tanks</a:t>
            </a:r>
          </a:p>
        </p:txBody>
      </p:sp>
      <p:sp>
        <p:nvSpPr>
          <p:cNvPr id="15" name="TextBox 14"/>
          <p:cNvSpPr txBox="1"/>
          <p:nvPr/>
        </p:nvSpPr>
        <p:spPr>
          <a:xfrm>
            <a:off x="6399604" y="1092955"/>
            <a:ext cx="2172897" cy="461665"/>
          </a:xfrm>
          <a:prstGeom prst="rect">
            <a:avLst/>
          </a:prstGeom>
          <a:noFill/>
        </p:spPr>
        <p:txBody>
          <a:bodyPr wrap="square" rtlCol="0">
            <a:spAutoFit/>
          </a:bodyPr>
          <a:lstStyle/>
          <a:p>
            <a:pPr>
              <a:spcBef>
                <a:spcPct val="20000"/>
              </a:spcBef>
            </a:pPr>
            <a:r>
              <a:rPr lang="en-US" sz="2400" b="1" dirty="0">
                <a:ln>
                  <a:solidFill>
                    <a:srgbClr val="000000"/>
                  </a:solidFill>
                </a:ln>
                <a:solidFill>
                  <a:srgbClr val="FFFFFF"/>
                </a:solidFill>
                <a:effectLst>
                  <a:glow rad="63500">
                    <a:srgbClr val="000000">
                      <a:satMod val="175000"/>
                      <a:alpha val="40000"/>
                    </a:srgbClr>
                  </a:glow>
                </a:effectLst>
              </a:rPr>
              <a:t>Landing Gear</a:t>
            </a:r>
          </a:p>
        </p:txBody>
      </p:sp>
      <p:sp>
        <p:nvSpPr>
          <p:cNvPr id="25" name="TextBox 24"/>
          <p:cNvSpPr txBox="1"/>
          <p:nvPr/>
        </p:nvSpPr>
        <p:spPr>
          <a:xfrm>
            <a:off x="8698535" y="1699377"/>
            <a:ext cx="1845641" cy="1615827"/>
          </a:xfrm>
          <a:prstGeom prst="rect">
            <a:avLst/>
          </a:prstGeom>
          <a:noFill/>
        </p:spPr>
        <p:txBody>
          <a:bodyPr wrap="square" rtlCol="0">
            <a:spAutoFit/>
          </a:bodyPr>
          <a:lstStyle/>
          <a:p>
            <a:pPr>
              <a:lnSpc>
                <a:spcPts val="1800"/>
              </a:lnSpc>
              <a:spcBef>
                <a:spcPct val="20000"/>
              </a:spcBef>
              <a:buFontTx/>
              <a:buChar char="•"/>
            </a:pPr>
            <a:r>
              <a:rPr lang="en-US" sz="1200" b="1" dirty="0">
                <a:solidFill>
                  <a:srgbClr val="000000"/>
                </a:solidFill>
              </a:rPr>
              <a:t>Landing Gear</a:t>
            </a:r>
          </a:p>
          <a:p>
            <a:pPr>
              <a:lnSpc>
                <a:spcPts val="1800"/>
              </a:lnSpc>
              <a:spcBef>
                <a:spcPct val="20000"/>
              </a:spcBef>
            </a:pPr>
            <a:r>
              <a:rPr lang="en-US" sz="1200" b="1" dirty="0">
                <a:solidFill>
                  <a:srgbClr val="000000"/>
                </a:solidFill>
              </a:rPr>
              <a:t> Center of Excellence</a:t>
            </a:r>
          </a:p>
          <a:p>
            <a:pPr>
              <a:lnSpc>
                <a:spcPts val="1800"/>
              </a:lnSpc>
              <a:spcBef>
                <a:spcPct val="20000"/>
              </a:spcBef>
              <a:buFontTx/>
              <a:buChar char="•"/>
            </a:pPr>
            <a:r>
              <a:rPr lang="en-US" sz="1200" b="1" dirty="0">
                <a:solidFill>
                  <a:srgbClr val="000000"/>
                </a:solidFill>
              </a:rPr>
              <a:t>Wheels &amp; Brakes</a:t>
            </a:r>
          </a:p>
          <a:p>
            <a:pPr>
              <a:lnSpc>
                <a:spcPts val="1800"/>
              </a:lnSpc>
              <a:spcBef>
                <a:spcPct val="20000"/>
              </a:spcBef>
              <a:buFontTx/>
              <a:buChar char="•"/>
            </a:pPr>
            <a:r>
              <a:rPr lang="en-US" sz="1200" b="1" dirty="0">
                <a:solidFill>
                  <a:srgbClr val="000000"/>
                </a:solidFill>
              </a:rPr>
              <a:t>Specialized Thermal</a:t>
            </a:r>
          </a:p>
          <a:p>
            <a:pPr>
              <a:lnSpc>
                <a:spcPts val="1800"/>
              </a:lnSpc>
              <a:spcBef>
                <a:spcPct val="20000"/>
              </a:spcBef>
            </a:pPr>
            <a:r>
              <a:rPr lang="en-US" sz="1200" b="1" dirty="0">
                <a:solidFill>
                  <a:srgbClr val="000000"/>
                </a:solidFill>
              </a:rPr>
              <a:t> Spray Coatings</a:t>
            </a:r>
          </a:p>
          <a:p>
            <a:pPr>
              <a:spcBef>
                <a:spcPct val="20000"/>
              </a:spcBef>
              <a:buFontTx/>
              <a:buChar char="•"/>
            </a:pPr>
            <a:endParaRPr lang="en-US" sz="1200" b="1" dirty="0">
              <a:solidFill>
                <a:srgbClr val="000000"/>
              </a:solidFill>
            </a:endParaRPr>
          </a:p>
        </p:txBody>
      </p:sp>
      <p:sp>
        <p:nvSpPr>
          <p:cNvPr id="18" name="TextBox 17"/>
          <p:cNvSpPr txBox="1"/>
          <p:nvPr/>
        </p:nvSpPr>
        <p:spPr>
          <a:xfrm>
            <a:off x="6164622" y="4122717"/>
            <a:ext cx="2628519" cy="458840"/>
          </a:xfrm>
          <a:prstGeom prst="rect">
            <a:avLst/>
          </a:prstGeom>
          <a:noFill/>
        </p:spPr>
        <p:txBody>
          <a:bodyPr wrap="square" rtlCol="0">
            <a:spAutoFit/>
          </a:bodyPr>
          <a:lstStyle/>
          <a:p>
            <a:pPr>
              <a:spcBef>
                <a:spcPct val="20000"/>
              </a:spcBef>
            </a:pPr>
            <a:r>
              <a:rPr lang="en-US" sz="2400" b="1" dirty="0">
                <a:ln>
                  <a:solidFill>
                    <a:srgbClr val="000000"/>
                  </a:solidFill>
                </a:ln>
                <a:solidFill>
                  <a:srgbClr val="FFFFFF"/>
                </a:solidFill>
                <a:effectLst>
                  <a:glow rad="63500">
                    <a:srgbClr val="000000">
                      <a:satMod val="175000"/>
                      <a:alpha val="40000"/>
                    </a:srgbClr>
                  </a:glow>
                </a:effectLst>
              </a:rPr>
              <a:t>Technical Repair</a:t>
            </a:r>
          </a:p>
        </p:txBody>
      </p:sp>
      <p:sp>
        <p:nvSpPr>
          <p:cNvPr id="27" name="TextBox 26"/>
          <p:cNvSpPr txBox="1"/>
          <p:nvPr/>
        </p:nvSpPr>
        <p:spPr>
          <a:xfrm>
            <a:off x="8682373" y="4374218"/>
            <a:ext cx="1849989" cy="2213939"/>
          </a:xfrm>
          <a:prstGeom prst="rect">
            <a:avLst/>
          </a:prstGeom>
          <a:noFill/>
        </p:spPr>
        <p:txBody>
          <a:bodyPr wrap="square" rtlCol="0">
            <a:spAutoFit/>
          </a:bodyPr>
          <a:lstStyle/>
          <a:p>
            <a:pPr>
              <a:lnSpc>
                <a:spcPts val="1600"/>
              </a:lnSpc>
              <a:spcBef>
                <a:spcPct val="20000"/>
              </a:spcBef>
              <a:buFontTx/>
              <a:buChar char="•"/>
            </a:pPr>
            <a:r>
              <a:rPr lang="en-US" sz="1200" b="1" dirty="0">
                <a:solidFill>
                  <a:srgbClr val="000000"/>
                </a:solidFill>
              </a:rPr>
              <a:t>Structures</a:t>
            </a:r>
          </a:p>
          <a:p>
            <a:pPr>
              <a:lnSpc>
                <a:spcPts val="1600"/>
              </a:lnSpc>
              <a:spcBef>
                <a:spcPct val="20000"/>
              </a:spcBef>
              <a:buFontTx/>
              <a:buChar char="•"/>
            </a:pPr>
            <a:r>
              <a:rPr lang="en-US" sz="1200" b="1" dirty="0">
                <a:solidFill>
                  <a:srgbClr val="000000"/>
                </a:solidFill>
              </a:rPr>
              <a:t>Canopies</a:t>
            </a:r>
          </a:p>
          <a:p>
            <a:pPr>
              <a:lnSpc>
                <a:spcPts val="1600"/>
              </a:lnSpc>
              <a:spcBef>
                <a:spcPct val="20000"/>
              </a:spcBef>
              <a:buFontTx/>
              <a:buChar char="•"/>
            </a:pPr>
            <a:r>
              <a:rPr lang="en-US" sz="1200" b="1" dirty="0">
                <a:solidFill>
                  <a:srgbClr val="000000"/>
                </a:solidFill>
              </a:rPr>
              <a:t>Composites</a:t>
            </a:r>
          </a:p>
          <a:p>
            <a:pPr>
              <a:lnSpc>
                <a:spcPts val="1600"/>
              </a:lnSpc>
              <a:spcBef>
                <a:spcPct val="20000"/>
              </a:spcBef>
            </a:pPr>
            <a:r>
              <a:rPr lang="en-US" sz="1200" b="1" dirty="0">
                <a:solidFill>
                  <a:srgbClr val="000000"/>
                </a:solidFill>
              </a:rPr>
              <a:t> Center of  Excellence</a:t>
            </a:r>
          </a:p>
          <a:p>
            <a:pPr>
              <a:lnSpc>
                <a:spcPts val="1600"/>
              </a:lnSpc>
              <a:spcBef>
                <a:spcPct val="20000"/>
              </a:spcBef>
              <a:buFontTx/>
              <a:buChar char="•"/>
            </a:pPr>
            <a:r>
              <a:rPr lang="en-US" sz="1200" b="1" dirty="0">
                <a:solidFill>
                  <a:srgbClr val="000000"/>
                </a:solidFill>
              </a:rPr>
              <a:t>Textiles/Rubber</a:t>
            </a:r>
          </a:p>
          <a:p>
            <a:pPr>
              <a:lnSpc>
                <a:spcPts val="1600"/>
              </a:lnSpc>
              <a:spcBef>
                <a:spcPct val="20000"/>
              </a:spcBef>
              <a:buFontTx/>
              <a:buChar char="•"/>
            </a:pPr>
            <a:r>
              <a:rPr lang="en-US" sz="1200" b="1" dirty="0">
                <a:solidFill>
                  <a:srgbClr val="000000"/>
                </a:solidFill>
              </a:rPr>
              <a:t>Low Observables</a:t>
            </a:r>
          </a:p>
          <a:p>
            <a:pPr>
              <a:lnSpc>
                <a:spcPts val="1600"/>
              </a:lnSpc>
              <a:spcBef>
                <a:spcPct val="20000"/>
              </a:spcBef>
              <a:buFontTx/>
              <a:buChar char="•"/>
            </a:pPr>
            <a:r>
              <a:rPr lang="en-US" sz="1200" b="1" dirty="0">
                <a:solidFill>
                  <a:srgbClr val="000000"/>
                </a:solidFill>
              </a:rPr>
              <a:t>Egress/Life Support</a:t>
            </a:r>
          </a:p>
          <a:p>
            <a:pPr>
              <a:lnSpc>
                <a:spcPts val="1600"/>
              </a:lnSpc>
              <a:spcBef>
                <a:spcPct val="20000"/>
              </a:spcBef>
              <a:buFontTx/>
              <a:buChar char="•"/>
            </a:pPr>
            <a:r>
              <a:rPr lang="en-US" sz="1200" b="1" dirty="0">
                <a:solidFill>
                  <a:srgbClr val="000000"/>
                </a:solidFill>
              </a:rPr>
              <a:t>New Manufacturing</a:t>
            </a:r>
          </a:p>
          <a:p>
            <a:pPr>
              <a:spcBef>
                <a:spcPct val="20000"/>
              </a:spcBef>
              <a:buFontTx/>
              <a:buChar char="•"/>
            </a:pPr>
            <a:endParaRPr lang="en-US" sz="1200" b="1" dirty="0">
              <a:solidFill>
                <a:srgbClr val="000000"/>
              </a:solidFill>
            </a:endParaRPr>
          </a:p>
        </p:txBody>
      </p:sp>
      <p:sp>
        <p:nvSpPr>
          <p:cNvPr id="30" name="TextBox 29"/>
          <p:cNvSpPr txBox="1"/>
          <p:nvPr/>
        </p:nvSpPr>
        <p:spPr>
          <a:xfrm>
            <a:off x="2514601" y="3655696"/>
            <a:ext cx="7176965" cy="461665"/>
          </a:xfrm>
          <a:prstGeom prst="rect">
            <a:avLst/>
          </a:prstGeom>
          <a:noFill/>
        </p:spPr>
        <p:txBody>
          <a:bodyPr wrap="none" rtlCol="0">
            <a:spAutoFit/>
          </a:bodyPr>
          <a:lstStyle/>
          <a:p>
            <a:pPr>
              <a:spcBef>
                <a:spcPct val="20000"/>
              </a:spcBef>
            </a:pPr>
            <a:r>
              <a:rPr lang="en-US" sz="2400" dirty="0">
                <a:solidFill>
                  <a:srgbClr val="000000"/>
                </a:solidFill>
              </a:rPr>
              <a:t> Over 70,000 components overhauled and repaired</a:t>
            </a:r>
          </a:p>
        </p:txBody>
      </p:sp>
      <p:pic>
        <p:nvPicPr>
          <p:cNvPr id="26" name="Content Placeholder 8" descr="309CMXG_beveledPPT.gif"/>
          <p:cNvPicPr>
            <a:picLocks noChangeAspect="1"/>
          </p:cNvPicPr>
          <p:nvPr/>
        </p:nvPicPr>
        <p:blipFill>
          <a:blip r:embed="rId5" cstate="print"/>
          <a:stretch>
            <a:fillRect/>
          </a:stretch>
        </p:blipFill>
        <p:spPr bwMode="auto">
          <a:xfrm>
            <a:off x="10647928" y="70582"/>
            <a:ext cx="995712" cy="983500"/>
          </a:xfrm>
          <a:prstGeom prst="rect">
            <a:avLst/>
          </a:prstGeom>
          <a:noFill/>
          <a:ln w="9525">
            <a:noFill/>
            <a:miter lim="800000"/>
            <a:headEnd/>
            <a:tailEnd/>
          </a:ln>
          <a:effectLst>
            <a:outerShdw blurRad="50800" dist="25400" dir="2700000" sx="99000" sy="99000" algn="tl" rotWithShape="0">
              <a:prstClr val="black">
                <a:alpha val="40000"/>
              </a:prstClr>
            </a:outerShdw>
          </a:effec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9719" y="1532496"/>
            <a:ext cx="2311497" cy="1946794"/>
          </a:xfrm>
          <a:prstGeom prst="rect">
            <a:avLst/>
          </a:prstGeom>
          <a:ln>
            <a:noFill/>
          </a:ln>
          <a:effectLst>
            <a:outerShdw blurRad="63500" dist="25400" sx="104000" sy="104000" algn="ctr" rotWithShape="0">
              <a:prstClr val="black">
                <a:alpha val="45000"/>
              </a:prstClr>
            </a:outerShdw>
            <a:softEdge rad="112500"/>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4526" y="4529249"/>
            <a:ext cx="2175935" cy="1715362"/>
          </a:xfrm>
          <a:prstGeom prst="rect">
            <a:avLst/>
          </a:prstGeom>
          <a:ln>
            <a:noFill/>
          </a:ln>
          <a:effectLst>
            <a:outerShdw blurRad="63500" dist="25400" sx="104000" sy="104000" algn="ctr" rotWithShape="0">
              <a:prstClr val="black">
                <a:alpha val="45000"/>
              </a:prstClr>
            </a:outerShdw>
            <a:softEdge rad="112500"/>
          </a:effectLst>
        </p:spPr>
      </p:pic>
      <p:sp>
        <p:nvSpPr>
          <p:cNvPr id="22" name="Holder 4"/>
          <p:cNvSpPr txBox="1">
            <a:spLocks/>
          </p:cNvSpPr>
          <p:nvPr/>
        </p:nvSpPr>
        <p:spPr>
          <a:xfrm>
            <a:off x="5156881" y="6524664"/>
            <a:ext cx="2015481" cy="215444"/>
          </a:xfrm>
          <a:prstGeom prst="rect">
            <a:avLst/>
          </a:prstGeom>
        </p:spPr>
        <p:txBody>
          <a:bodyPr wrap="square" lIns="0" tIns="0" rIns="0" bIns="0">
            <a:spAutoFit/>
          </a:bodyPr>
          <a:lstStyle>
            <a:defPPr>
              <a:defRPr lang="en-US"/>
            </a:defPPr>
            <a:lvl1pPr algn="l" rtl="0" fontAlgn="base">
              <a:spcBef>
                <a:spcPct val="0"/>
              </a:spcBef>
              <a:spcAft>
                <a:spcPct val="0"/>
              </a:spcAft>
              <a:defRPr sz="1600" b="1" i="1" kern="1200">
                <a:solidFill>
                  <a:schemeClr val="tx1"/>
                </a:solidFill>
                <a:latin typeface="Century Schoolbook"/>
                <a:ea typeface="+mn-ea"/>
                <a:cs typeface="Century Schoolbook"/>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marL="12700" fontAlgn="auto">
              <a:spcBef>
                <a:spcPts val="0"/>
              </a:spcBef>
              <a:spcAft>
                <a:spcPts val="0"/>
              </a:spcAft>
            </a:pPr>
            <a:r>
              <a:rPr lang="en-US" sz="1400" spc="-15" dirty="0">
                <a:solidFill>
                  <a:prstClr val="black"/>
                </a:solidFill>
                <a:latin typeface="Times New Roman" panose="02020603050405020304" pitchFamily="18" charset="0"/>
                <a:cs typeface="Times New Roman" panose="02020603050405020304" pitchFamily="18" charset="0"/>
              </a:rPr>
              <a:t>Built Right, Ready to Fight</a:t>
            </a:r>
            <a:endParaRPr lang="en-US" sz="1400" spc="-1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91448" y="3288718"/>
            <a:ext cx="3377293" cy="400110"/>
          </a:xfrm>
          <a:prstGeom prst="rect">
            <a:avLst/>
          </a:prstGeom>
          <a:noFill/>
        </p:spPr>
        <p:txBody>
          <a:bodyPr wrap="square" rtlCol="0">
            <a:spAutoFit/>
          </a:bodyPr>
          <a:lstStyle/>
          <a:p>
            <a:pPr>
              <a:spcBef>
                <a:spcPct val="20000"/>
              </a:spcBef>
            </a:pPr>
            <a:r>
              <a:rPr lang="en-US" sz="1600" dirty="0">
                <a:solidFill>
                  <a:srgbClr val="000000"/>
                </a:solidFill>
                <a:effectLst>
                  <a:outerShdw blurRad="50800" dist="38100" dir="2700000" algn="tl" rotWithShape="0">
                    <a:prstClr val="black">
                      <a:alpha val="40000"/>
                    </a:prstClr>
                  </a:outerShdw>
                </a:effectLst>
              </a:rPr>
              <a:t> </a:t>
            </a:r>
            <a:r>
              <a:rPr lang="en-US" sz="2000" dirty="0">
                <a:solidFill>
                  <a:srgbClr val="000000"/>
                </a:solidFill>
                <a:effectLst>
                  <a:outerShdw blurRad="50800" dist="38100" dir="2700000" algn="tl" rotWithShape="0">
                    <a:prstClr val="black">
                      <a:alpha val="40000"/>
                    </a:prstClr>
                  </a:outerShdw>
                </a:effectLst>
              </a:rPr>
              <a:t>Electronics and Instruments</a:t>
            </a:r>
          </a:p>
        </p:txBody>
      </p:sp>
      <p:sp>
        <p:nvSpPr>
          <p:cNvPr id="11" name="TextBox 10"/>
          <p:cNvSpPr txBox="1"/>
          <p:nvPr/>
        </p:nvSpPr>
        <p:spPr>
          <a:xfrm>
            <a:off x="3267958" y="5991044"/>
            <a:ext cx="1463312" cy="400111"/>
          </a:xfrm>
          <a:prstGeom prst="rect">
            <a:avLst/>
          </a:prstGeom>
          <a:noFill/>
        </p:spPr>
        <p:txBody>
          <a:bodyPr wrap="square" rtlCol="0">
            <a:spAutoFit/>
          </a:bodyPr>
          <a:lstStyle/>
          <a:p>
            <a:pPr>
              <a:spcBef>
                <a:spcPct val="20000"/>
              </a:spcBef>
            </a:pPr>
            <a:r>
              <a:rPr lang="en-US" sz="2000" dirty="0">
                <a:solidFill>
                  <a:srgbClr val="000000"/>
                </a:solidFill>
                <a:effectLst>
                  <a:outerShdw blurRad="50800" dist="38100" dir="2700000" algn="tl" rotWithShape="0">
                    <a:prstClr val="black">
                      <a:alpha val="40000"/>
                    </a:prstClr>
                  </a:outerShdw>
                </a:effectLst>
              </a:rPr>
              <a:t>Generators</a:t>
            </a:r>
          </a:p>
        </p:txBody>
      </p:sp>
      <p:pic>
        <p:nvPicPr>
          <p:cNvPr id="14" name="Picture 4" descr="okinawa_r2_c1"/>
          <p:cNvPicPr>
            <a:picLocks noChangeAspect="1" noChangeArrowheads="1"/>
          </p:cNvPicPr>
          <p:nvPr/>
        </p:nvPicPr>
        <p:blipFill>
          <a:blip r:embed="rId3" cstate="print"/>
          <a:srcRect/>
          <a:stretch>
            <a:fillRect/>
          </a:stretch>
        </p:blipFill>
        <p:spPr bwMode="auto">
          <a:xfrm>
            <a:off x="6958807" y="3877507"/>
            <a:ext cx="2495018" cy="2094486"/>
          </a:xfrm>
          <a:prstGeom prst="rect">
            <a:avLst/>
          </a:prstGeom>
          <a:solidFill>
            <a:srgbClr val="FFFFFF">
              <a:shade val="85000"/>
            </a:srgbClr>
          </a:solidFill>
          <a:ln w="76200" cap="rnd">
            <a:solidFill>
              <a:srgbClr val="FFFFFF"/>
            </a:solidFill>
          </a:ln>
          <a:effectLst>
            <a:glow rad="63500">
              <a:schemeClr val="accent4">
                <a:satMod val="175000"/>
                <a:alpha val="40000"/>
              </a:schemeClr>
            </a:glow>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 name="TextBox 14"/>
          <p:cNvSpPr txBox="1"/>
          <p:nvPr/>
        </p:nvSpPr>
        <p:spPr>
          <a:xfrm>
            <a:off x="6830787" y="5993744"/>
            <a:ext cx="2729139" cy="400110"/>
          </a:xfrm>
          <a:prstGeom prst="rect">
            <a:avLst/>
          </a:prstGeom>
          <a:noFill/>
        </p:spPr>
        <p:txBody>
          <a:bodyPr wrap="square" rtlCol="0">
            <a:spAutoFit/>
          </a:bodyPr>
          <a:lstStyle/>
          <a:p>
            <a:pPr>
              <a:spcBef>
                <a:spcPct val="20000"/>
              </a:spcBef>
            </a:pPr>
            <a:r>
              <a:rPr lang="en-US" sz="2000" dirty="0">
                <a:solidFill>
                  <a:srgbClr val="000000"/>
                </a:solidFill>
                <a:effectLst>
                  <a:outerShdw blurRad="50800" dist="38100" dir="2700000" algn="tl" rotWithShape="0">
                    <a:prstClr val="black">
                      <a:alpha val="40000"/>
                    </a:prstClr>
                  </a:outerShdw>
                </a:effectLst>
              </a:rPr>
              <a:t>Support Center Pacific</a:t>
            </a:r>
          </a:p>
        </p:txBody>
      </p:sp>
      <p:sp>
        <p:nvSpPr>
          <p:cNvPr id="21" name="Title 5"/>
          <p:cNvSpPr txBox="1">
            <a:spLocks noGrp="1"/>
          </p:cNvSpPr>
          <p:nvPr>
            <p:ph type="title" idx="4294967295"/>
          </p:nvPr>
        </p:nvSpPr>
        <p:spPr>
          <a:xfrm>
            <a:off x="3848730" y="78068"/>
            <a:ext cx="4500636" cy="955029"/>
          </a:xfrm>
          <a:prstGeom prst="rect">
            <a:avLst/>
          </a:prstGeom>
        </p:spPr>
        <p:txBody>
          <a:bodyPr>
            <a:sp3d extrusionH="63500" contourW="12700">
              <a:bevelT w="38100" h="38100" prst="convex"/>
              <a:bevelB w="38100" h="38100" prst="convex"/>
              <a:extrusionClr>
                <a:schemeClr val="bg1"/>
              </a:extrusionClr>
              <a:contourClr>
                <a:schemeClr val="bg1"/>
              </a:contourClr>
            </a:sp3d>
          </a:bodyPr>
          <a:lstStyle/>
          <a:p>
            <a:pPr algn="ctr">
              <a:lnSpc>
                <a:spcPts val="3600"/>
              </a:lnSpc>
            </a:pPr>
            <a:r>
              <a:rPr lang="en-US" dirty="0">
                <a:solidFill>
                  <a:srgbClr val="002060"/>
                </a:solidFill>
                <a:effectLst>
                  <a:outerShdw blurRad="50800" dist="38100" dir="2700000" algn="tl" rotWithShape="0">
                    <a:prstClr val="black">
                      <a:alpha val="40000"/>
                    </a:prstClr>
                  </a:outerShdw>
                </a:effectLst>
                <a:latin typeface="Arial"/>
              </a:rPr>
              <a:t>309th Electronics Maintenance Group</a:t>
            </a:r>
            <a:endParaRPr lang="en-US" dirty="0">
              <a:solidFill>
                <a:srgbClr val="002060"/>
              </a:solidFill>
              <a:effectLst>
                <a:outerShdw blurRad="50800" dist="38100" dir="2700000" algn="tl" rotWithShape="0">
                  <a:prstClr val="black">
                    <a:alpha val="40000"/>
                  </a:prstClr>
                </a:outerShdw>
              </a:effectLst>
            </a:endParaRPr>
          </a:p>
        </p:txBody>
      </p:sp>
      <p:sp>
        <p:nvSpPr>
          <p:cNvPr id="23" name="TextBox 22"/>
          <p:cNvSpPr txBox="1"/>
          <p:nvPr/>
        </p:nvSpPr>
        <p:spPr>
          <a:xfrm>
            <a:off x="7584982" y="3290391"/>
            <a:ext cx="1224653" cy="400110"/>
          </a:xfrm>
          <a:prstGeom prst="rect">
            <a:avLst/>
          </a:prstGeom>
          <a:noFill/>
        </p:spPr>
        <p:txBody>
          <a:bodyPr wrap="square" rtlCol="0">
            <a:spAutoFit/>
          </a:bodyPr>
          <a:lstStyle/>
          <a:p>
            <a:pPr algn="ctr">
              <a:spcBef>
                <a:spcPct val="20000"/>
              </a:spcBef>
            </a:pPr>
            <a:r>
              <a:rPr lang="en-US" sz="2000" dirty="0">
                <a:solidFill>
                  <a:srgbClr val="000000"/>
                </a:solidFill>
                <a:effectLst>
                  <a:outerShdw blurRad="50800" dist="38100" dir="2700000" algn="tl" rotWithShape="0">
                    <a:prstClr val="black">
                      <a:alpha val="40000"/>
                    </a:prstClr>
                  </a:outerShdw>
                </a:effectLst>
              </a:rPr>
              <a:t>Avionics</a:t>
            </a:r>
          </a:p>
        </p:txBody>
      </p:sp>
      <p:pic>
        <p:nvPicPr>
          <p:cNvPr id="19" name="Picture 18" descr="309EMXG_gradientPPT.gif"/>
          <p:cNvPicPr>
            <a:picLocks noChangeAspect="1"/>
          </p:cNvPicPr>
          <p:nvPr/>
        </p:nvPicPr>
        <p:blipFill>
          <a:blip r:embed="rId4" cstate="print"/>
          <a:stretch>
            <a:fillRect/>
          </a:stretch>
        </p:blipFill>
        <p:spPr>
          <a:xfrm>
            <a:off x="10679297" y="72685"/>
            <a:ext cx="958935" cy="946763"/>
          </a:xfrm>
          <a:prstGeom prst="rect">
            <a:avLst/>
          </a:prstGeom>
          <a:effectLst>
            <a:outerShdw blurRad="50800" dist="25400" dir="2700000" sx="99000" sy="99000" algn="tl" rotWithShape="0">
              <a:prstClr val="black">
                <a:alpha val="40000"/>
              </a:prstClr>
            </a:outerShdw>
          </a:effec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4103" y="1254050"/>
            <a:ext cx="2844530" cy="2025938"/>
          </a:xfrm>
          <a:prstGeom prst="rect">
            <a:avLst/>
          </a:prstGeom>
          <a:solidFill>
            <a:srgbClr val="FFFFFF">
              <a:shade val="85000"/>
            </a:srgbClr>
          </a:solidFill>
          <a:ln w="76200" cap="rnd">
            <a:solidFill>
              <a:srgbClr val="FFFFFF"/>
            </a:solidFill>
          </a:ln>
          <a:effectLst>
            <a:glow rad="63500">
              <a:schemeClr val="accent4">
                <a:satMod val="175000"/>
                <a:alpha val="40000"/>
              </a:schemeClr>
            </a:glow>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0838" y="1254050"/>
            <a:ext cx="2474598" cy="2034669"/>
          </a:xfrm>
          <a:prstGeom prst="rect">
            <a:avLst/>
          </a:prstGeom>
          <a:solidFill>
            <a:srgbClr val="FFFFFF">
              <a:shade val="85000"/>
            </a:srgbClr>
          </a:solidFill>
          <a:ln w="76200" cap="rnd">
            <a:solidFill>
              <a:srgbClr val="FFFFFF"/>
            </a:solidFill>
          </a:ln>
          <a:effectLst>
            <a:glow rad="63500">
              <a:schemeClr val="accent4">
                <a:satMod val="175000"/>
                <a:alpha val="40000"/>
              </a:schemeClr>
            </a:glow>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3099" y="3858457"/>
            <a:ext cx="2517779" cy="2113536"/>
          </a:xfrm>
          <a:prstGeom prst="rect">
            <a:avLst/>
          </a:prstGeom>
          <a:solidFill>
            <a:srgbClr val="FFFFFF">
              <a:shade val="85000"/>
            </a:srgbClr>
          </a:solidFill>
          <a:ln w="76200" cap="rnd">
            <a:solidFill>
              <a:srgbClr val="FFFFFF"/>
            </a:solidFill>
          </a:ln>
          <a:effectLst>
            <a:glow rad="63500">
              <a:schemeClr val="accent4">
                <a:satMod val="175000"/>
                <a:alpha val="40000"/>
              </a:schemeClr>
            </a:glow>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Holder 4"/>
          <p:cNvSpPr txBox="1">
            <a:spLocks/>
          </p:cNvSpPr>
          <p:nvPr/>
        </p:nvSpPr>
        <p:spPr>
          <a:xfrm>
            <a:off x="5058980" y="6533239"/>
            <a:ext cx="2080136" cy="215444"/>
          </a:xfrm>
          <a:prstGeom prst="rect">
            <a:avLst/>
          </a:prstGeom>
        </p:spPr>
        <p:txBody>
          <a:bodyPr wrap="square" lIns="0" tIns="0" rIns="0" bIns="0">
            <a:spAutoFit/>
          </a:bodyPr>
          <a:lstStyle>
            <a:defPPr>
              <a:defRPr lang="en-US"/>
            </a:defPPr>
            <a:lvl1pPr algn="l" rtl="0" fontAlgn="base">
              <a:spcBef>
                <a:spcPct val="0"/>
              </a:spcBef>
              <a:spcAft>
                <a:spcPct val="0"/>
              </a:spcAft>
              <a:defRPr sz="1600" b="1" i="1" kern="1200">
                <a:solidFill>
                  <a:schemeClr val="tx1"/>
                </a:solidFill>
                <a:latin typeface="Century Schoolbook"/>
                <a:ea typeface="+mn-ea"/>
                <a:cs typeface="Century Schoolbook"/>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marL="12700" fontAlgn="auto">
              <a:spcBef>
                <a:spcPts val="0"/>
              </a:spcBef>
              <a:spcAft>
                <a:spcPts val="0"/>
              </a:spcAft>
            </a:pPr>
            <a:r>
              <a:rPr lang="en-US" sz="1400" spc="-15" dirty="0">
                <a:solidFill>
                  <a:prstClr val="black"/>
                </a:solidFill>
                <a:latin typeface="Times New Roman" panose="02020603050405020304" pitchFamily="18" charset="0"/>
                <a:cs typeface="Times New Roman" panose="02020603050405020304" pitchFamily="18" charset="0"/>
              </a:rPr>
              <a:t>Built Right, Ready to Fight</a:t>
            </a:r>
            <a:endParaRPr lang="en-US" sz="1400" spc="-1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44389" y="1227122"/>
            <a:ext cx="4077032" cy="2403382"/>
          </a:xfrm>
          <a:prstGeom prst="rect">
            <a:avLst/>
          </a:prstGeom>
        </p:spPr>
      </p:pic>
      <p:sp>
        <p:nvSpPr>
          <p:cNvPr id="11" name="TextBox 10"/>
          <p:cNvSpPr txBox="1"/>
          <p:nvPr/>
        </p:nvSpPr>
        <p:spPr>
          <a:xfrm>
            <a:off x="8477742" y="5883068"/>
            <a:ext cx="1721946" cy="461665"/>
          </a:xfrm>
          <a:prstGeom prst="rect">
            <a:avLst/>
          </a:prstGeom>
          <a:noFill/>
        </p:spPr>
        <p:txBody>
          <a:bodyPr wrap="none" rtlCol="0">
            <a:spAutoFit/>
          </a:bodyPr>
          <a:lstStyle/>
          <a:p>
            <a:pPr>
              <a:spcBef>
                <a:spcPct val="20000"/>
              </a:spcBef>
            </a:pPr>
            <a:r>
              <a:rPr lang="en-US" sz="2400" dirty="0">
                <a:solidFill>
                  <a:srgbClr val="000000"/>
                </a:solidFill>
              </a:rPr>
              <a:t>MMIII PDM</a:t>
            </a:r>
          </a:p>
        </p:txBody>
      </p:sp>
      <p:sp>
        <p:nvSpPr>
          <p:cNvPr id="12" name="TextBox 11"/>
          <p:cNvSpPr txBox="1"/>
          <p:nvPr/>
        </p:nvSpPr>
        <p:spPr>
          <a:xfrm>
            <a:off x="8834688" y="3243037"/>
            <a:ext cx="2159374" cy="461665"/>
          </a:xfrm>
          <a:prstGeom prst="rect">
            <a:avLst/>
          </a:prstGeom>
          <a:noFill/>
        </p:spPr>
        <p:txBody>
          <a:bodyPr wrap="none" rtlCol="0">
            <a:spAutoFit/>
          </a:bodyPr>
          <a:lstStyle/>
          <a:p>
            <a:pPr>
              <a:spcBef>
                <a:spcPct val="20000"/>
              </a:spcBef>
            </a:pPr>
            <a:r>
              <a:rPr lang="en-US" sz="2400" dirty="0">
                <a:solidFill>
                  <a:srgbClr val="000000"/>
                </a:solidFill>
              </a:rPr>
              <a:t>Transportation</a:t>
            </a:r>
          </a:p>
        </p:txBody>
      </p:sp>
      <p:sp>
        <p:nvSpPr>
          <p:cNvPr id="14" name="TextBox 13"/>
          <p:cNvSpPr txBox="1"/>
          <p:nvPr/>
        </p:nvSpPr>
        <p:spPr>
          <a:xfrm>
            <a:off x="1790637" y="5813469"/>
            <a:ext cx="1040670" cy="461665"/>
          </a:xfrm>
          <a:prstGeom prst="rect">
            <a:avLst/>
          </a:prstGeom>
          <a:noFill/>
        </p:spPr>
        <p:txBody>
          <a:bodyPr wrap="none" rtlCol="0">
            <a:spAutoFit/>
          </a:bodyPr>
          <a:lstStyle/>
          <a:p>
            <a:pPr>
              <a:spcBef>
                <a:spcPct val="20000"/>
              </a:spcBef>
            </a:pPr>
            <a:r>
              <a:rPr lang="en-US" sz="2400" dirty="0">
                <a:solidFill>
                  <a:srgbClr val="000000"/>
                </a:solidFill>
              </a:rPr>
              <a:t>ALCM</a:t>
            </a:r>
          </a:p>
        </p:txBody>
      </p:sp>
      <p:sp>
        <p:nvSpPr>
          <p:cNvPr id="145" name="TextBox 144"/>
          <p:cNvSpPr txBox="1"/>
          <p:nvPr/>
        </p:nvSpPr>
        <p:spPr>
          <a:xfrm>
            <a:off x="912832" y="3600483"/>
            <a:ext cx="1398140" cy="461665"/>
          </a:xfrm>
          <a:prstGeom prst="rect">
            <a:avLst/>
          </a:prstGeom>
          <a:noFill/>
        </p:spPr>
        <p:txBody>
          <a:bodyPr wrap="none" rtlCol="0">
            <a:spAutoFit/>
          </a:bodyPr>
          <a:lstStyle/>
          <a:p>
            <a:pPr>
              <a:spcBef>
                <a:spcPct val="20000"/>
              </a:spcBef>
            </a:pPr>
            <a:r>
              <a:rPr lang="en-US" sz="2400" dirty="0">
                <a:solidFill>
                  <a:srgbClr val="000000"/>
                </a:solidFill>
              </a:rPr>
              <a:t> LF PDM</a:t>
            </a:r>
          </a:p>
        </p:txBody>
      </p:sp>
      <p:pic>
        <p:nvPicPr>
          <p:cNvPr id="147" name="Picture 2" descr="M:\583 MMXS\Karl's Photo's\LT Maint 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0753" y="1246952"/>
            <a:ext cx="1722298" cy="2295982"/>
          </a:xfrm>
          <a:prstGeom prst="rect">
            <a:avLst/>
          </a:prstGeom>
          <a:ln w="38100" cap="sq">
            <a:solidFill>
              <a:srgbClr val="000000"/>
            </a:solidFill>
            <a:prstDash val="solid"/>
            <a:miter lim="800000"/>
          </a:ln>
          <a:effectLst>
            <a:outerShdw blurRad="50800" dist="38100" dir="2700000" algn="tl" rotWithShape="0">
              <a:srgbClr val="000000">
                <a:alpha val="43000"/>
              </a:srgbClr>
            </a:outerShdw>
            <a:reflection blurRad="38100" stA="52000" endA="300" endPos="25000" dir="5400000" sy="-100000" algn="bl" rotWithShape="0"/>
          </a:effectLst>
          <a:extLst/>
        </p:spPr>
      </p:pic>
      <p:pic>
        <p:nvPicPr>
          <p:cNvPr id="148" name="Picture 9" descr="M:\Misc Files\MAK\George's Photos\pictures\pictures\missile truck.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463350" y="1244821"/>
            <a:ext cx="2902050" cy="1993460"/>
          </a:xfrm>
          <a:prstGeom prst="rect">
            <a:avLst/>
          </a:prstGeom>
          <a:ln w="38100" cap="sq">
            <a:solidFill>
              <a:srgbClr val="000000"/>
            </a:solidFill>
            <a:prstDash val="solid"/>
            <a:miter lim="800000"/>
          </a:ln>
          <a:effectLst>
            <a:outerShdw blurRad="50800" dist="38100" dir="2700000" algn="tl" rotWithShape="0">
              <a:srgbClr val="000000">
                <a:alpha val="43000"/>
              </a:srgbClr>
            </a:outerShdw>
            <a:reflection blurRad="38100" stA="52000" endA="300" endPos="25000" dir="5400000" sy="-100000" algn="bl" rotWithShape="0"/>
          </a:effectLst>
          <a:extLst/>
        </p:spPr>
      </p:pic>
      <p:pic>
        <p:nvPicPr>
          <p:cNvPr id="149" name="Picture 148" descr="C:\Users\Naomi.Franchetti\AppData\Local\Microsoft\Windows\Temporary Internet Files\Content.Outlook\3S1M0I3Z\DSC01403 (2).JPG"/>
          <p:cNvPicPr/>
          <p:nvPr/>
        </p:nvPicPr>
        <p:blipFill rotWithShape="1">
          <a:blip r:embed="rId6" cstate="screen">
            <a:extLst>
              <a:ext uri="{28A0092B-C50C-407E-A947-70E740481C1C}">
                <a14:useLocalDpi xmlns:a14="http://schemas.microsoft.com/office/drawing/2010/main"/>
              </a:ext>
            </a:extLst>
          </a:blip>
          <a:srcRect l="13847"/>
          <a:stretch/>
        </p:blipFill>
        <p:spPr bwMode="auto">
          <a:xfrm>
            <a:off x="1187936" y="4205647"/>
            <a:ext cx="2139920" cy="1598680"/>
          </a:xfrm>
          <a:prstGeom prst="rect">
            <a:avLst/>
          </a:prstGeom>
          <a:ln w="38100" cap="sq">
            <a:solidFill>
              <a:srgbClr val="000000"/>
            </a:solidFill>
            <a:prstDash val="solid"/>
            <a:miter lim="800000"/>
          </a:ln>
          <a:effectLst>
            <a:outerShdw blurRad="50800" dist="38100" dir="2700000" algn="tl" rotWithShape="0">
              <a:srgbClr val="000000">
                <a:alpha val="43000"/>
              </a:srgbClr>
            </a:outerShdw>
            <a:reflection blurRad="38100" stA="52000" endA="300" endPos="25000" dir="5400000" sy="-100000" algn="bl" rotWithShape="0"/>
          </a:effectLst>
        </p:spPr>
      </p:pic>
      <p:sp>
        <p:nvSpPr>
          <p:cNvPr id="151" name="TextBox 150"/>
          <p:cNvSpPr txBox="1"/>
          <p:nvPr/>
        </p:nvSpPr>
        <p:spPr>
          <a:xfrm>
            <a:off x="4692921" y="5573495"/>
            <a:ext cx="2147126" cy="461665"/>
          </a:xfrm>
          <a:prstGeom prst="rect">
            <a:avLst/>
          </a:prstGeom>
          <a:noFill/>
        </p:spPr>
        <p:txBody>
          <a:bodyPr wrap="none" rtlCol="0">
            <a:spAutoFit/>
          </a:bodyPr>
          <a:lstStyle/>
          <a:p>
            <a:pPr>
              <a:spcBef>
                <a:spcPct val="20000"/>
              </a:spcBef>
            </a:pPr>
            <a:r>
              <a:rPr lang="en-US" sz="2400" dirty="0">
                <a:solidFill>
                  <a:srgbClr val="000000"/>
                </a:solidFill>
              </a:rPr>
              <a:t>Munitions Test</a:t>
            </a:r>
          </a:p>
        </p:txBody>
      </p:sp>
      <p:pic>
        <p:nvPicPr>
          <p:cNvPr id="150" name="Content Placeholder 6" descr="M:\582 MMXS\MXDTA\Test Group\MUNITIONS\Test Documents\Test Support\Briefings\Storyboard for UTTR\Pic1.jpg"/>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64091" y="4535881"/>
            <a:ext cx="2797065" cy="1031302"/>
          </a:xfrm>
          <a:prstGeom prst="rect">
            <a:avLst/>
          </a:prstGeom>
          <a:ln w="38100" cap="sq">
            <a:solidFill>
              <a:srgbClr val="000000"/>
            </a:solidFill>
            <a:prstDash val="solid"/>
            <a:miter lim="800000"/>
          </a:ln>
          <a:effectLst>
            <a:outerShdw blurRad="50800" dist="38100" dir="2700000" algn="tl" rotWithShape="0">
              <a:srgbClr val="000000">
                <a:alpha val="43000"/>
              </a:srgbClr>
            </a:outerShdw>
            <a:reflection blurRad="38100" stA="52000" endA="300" endPos="25000" dir="5400000" sy="-100000" algn="bl" rotWithShape="0"/>
          </a:effectLst>
          <a:extLst/>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29866" y="3996775"/>
            <a:ext cx="2817699" cy="1886293"/>
          </a:xfrm>
          <a:prstGeom prst="rect">
            <a:avLst/>
          </a:prstGeom>
          <a:ln w="38100" cap="sq">
            <a:solidFill>
              <a:srgbClr val="000000"/>
            </a:solidFill>
            <a:prstDash val="solid"/>
            <a:miter lim="800000"/>
          </a:ln>
          <a:effectLst>
            <a:outerShdw blurRad="50800" dist="38100" dir="2700000" algn="tl" rotWithShape="0">
              <a:srgbClr val="000000">
                <a:alpha val="43000"/>
              </a:srgbClr>
            </a:outerShdw>
            <a:reflection blurRad="38100" stA="52000" endA="300" endPos="25000" dir="5400000" sy="-100000" algn="bl" rotWithShape="0"/>
          </a:effectLst>
        </p:spPr>
      </p:pic>
      <p:sp>
        <p:nvSpPr>
          <p:cNvPr id="17" name="Title 5"/>
          <p:cNvSpPr txBox="1">
            <a:spLocks/>
          </p:cNvSpPr>
          <p:nvPr/>
        </p:nvSpPr>
        <p:spPr>
          <a:xfrm>
            <a:off x="2931886" y="50231"/>
            <a:ext cx="6328229" cy="1153973"/>
          </a:xfrm>
          <a:prstGeom prst="rect">
            <a:avLst/>
          </a:prstGeom>
        </p:spPr>
        <p:txBody>
          <a:bodyPr>
            <a:sp3d extrusionH="63500" contourW="12700">
              <a:bevelT w="38100" h="38100" prst="convex"/>
              <a:bevelB w="38100" h="38100" prst="convex"/>
              <a:extrusionClr>
                <a:schemeClr val="bg1"/>
              </a:extrusionClr>
              <a:contourClr>
                <a:schemeClr val="bg1"/>
              </a:contourClr>
            </a:sp3d>
          </a:bodyPr>
          <a:lstStyle/>
          <a:p>
            <a:pPr algn="ctr" eaLnBrk="0" hangingPunct="0">
              <a:lnSpc>
                <a:spcPts val="3600"/>
              </a:lnSpc>
            </a:pPr>
            <a:r>
              <a:rPr lang="en-US" sz="3600" b="1" kern="0" dirty="0">
                <a:solidFill>
                  <a:srgbClr val="002060"/>
                </a:solidFill>
                <a:effectLst>
                  <a:outerShdw blurRad="50800" dist="38100" dir="2700000" algn="tl" rotWithShape="0">
                    <a:prstClr val="black">
                      <a:alpha val="40000"/>
                    </a:prstClr>
                  </a:outerShdw>
                </a:effectLst>
                <a:latin typeface="Arial"/>
              </a:rPr>
              <a:t>309th Missile </a:t>
            </a:r>
          </a:p>
          <a:p>
            <a:pPr algn="ctr" eaLnBrk="0" hangingPunct="0">
              <a:lnSpc>
                <a:spcPts val="3600"/>
              </a:lnSpc>
            </a:pPr>
            <a:r>
              <a:rPr lang="en-US" sz="3600" b="1" kern="0" dirty="0">
                <a:solidFill>
                  <a:srgbClr val="002060"/>
                </a:solidFill>
                <a:effectLst>
                  <a:outerShdw blurRad="50800" dist="38100" dir="2700000" algn="tl" rotWithShape="0">
                    <a:prstClr val="black">
                      <a:alpha val="40000"/>
                    </a:prstClr>
                  </a:outerShdw>
                </a:effectLst>
                <a:latin typeface="Arial"/>
              </a:rPr>
              <a:t>Maintenance Group</a:t>
            </a:r>
          </a:p>
          <a:p>
            <a:pPr algn="ctr" eaLnBrk="0" hangingPunct="0"/>
            <a:endParaRPr lang="en-US" sz="3600" b="1" kern="0" dirty="0">
              <a:solidFill>
                <a:srgbClr val="000000"/>
              </a:solidFill>
              <a:latin typeface="Arial"/>
            </a:endParaRPr>
          </a:p>
        </p:txBody>
      </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47565" y="101059"/>
            <a:ext cx="898430" cy="898430"/>
          </a:xfrm>
          <a:prstGeom prst="rect">
            <a:avLst/>
          </a:prstGeom>
          <a:effectLst>
            <a:outerShdw blurRad="50800" dist="25400" dir="2700000" sx="99000" sy="99000" algn="tl" rotWithShape="0">
              <a:prstClr val="black">
                <a:alpha val="40000"/>
              </a:prstClr>
            </a:outerShdw>
          </a:effectLst>
        </p:spPr>
      </p:pic>
      <p:sp>
        <p:nvSpPr>
          <p:cNvPr id="16" name="Holder 4"/>
          <p:cNvSpPr txBox="1">
            <a:spLocks/>
          </p:cNvSpPr>
          <p:nvPr/>
        </p:nvSpPr>
        <p:spPr>
          <a:xfrm>
            <a:off x="5343293" y="6524759"/>
            <a:ext cx="2043190" cy="215444"/>
          </a:xfrm>
          <a:prstGeom prst="rect">
            <a:avLst/>
          </a:prstGeom>
        </p:spPr>
        <p:txBody>
          <a:bodyPr wrap="square" lIns="0" tIns="0" rIns="0" bIns="0">
            <a:spAutoFit/>
          </a:bodyPr>
          <a:lstStyle>
            <a:defPPr>
              <a:defRPr lang="en-US"/>
            </a:defPPr>
            <a:lvl1pPr algn="l" rtl="0" fontAlgn="base">
              <a:spcBef>
                <a:spcPct val="0"/>
              </a:spcBef>
              <a:spcAft>
                <a:spcPct val="0"/>
              </a:spcAft>
              <a:defRPr sz="1600" b="1" i="1" kern="1200">
                <a:solidFill>
                  <a:schemeClr val="tx1"/>
                </a:solidFill>
                <a:latin typeface="Century Schoolbook"/>
                <a:ea typeface="+mn-ea"/>
                <a:cs typeface="Century Schoolbook"/>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marL="12700" fontAlgn="auto">
              <a:spcBef>
                <a:spcPts val="0"/>
              </a:spcBef>
              <a:spcAft>
                <a:spcPts val="0"/>
              </a:spcAft>
            </a:pPr>
            <a:r>
              <a:rPr lang="en-US" sz="1400" spc="-15" dirty="0">
                <a:solidFill>
                  <a:prstClr val="black"/>
                </a:solidFill>
                <a:latin typeface="Times New Roman" panose="02020603050405020304" pitchFamily="18" charset="0"/>
                <a:cs typeface="Times New Roman" panose="02020603050405020304" pitchFamily="18" charset="0"/>
              </a:rPr>
              <a:t>Built Right, Ready to Fight</a:t>
            </a:r>
            <a:endParaRPr lang="en-US" sz="1400" spc="-10" dirty="0">
              <a:solidFill>
                <a:prstClr val="black"/>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6651436" y="2982739"/>
            <a:ext cx="1226618" cy="775277"/>
            <a:chOff x="3170998" y="3059092"/>
            <a:chExt cx="1226618" cy="775277"/>
          </a:xfrm>
        </p:grpSpPr>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41205" y="3059092"/>
              <a:ext cx="1086644" cy="483842"/>
            </a:xfrm>
            <a:prstGeom prst="rect">
              <a:avLst/>
            </a:prstGeom>
            <a:ln w="38100" cap="sq">
              <a:solidFill>
                <a:srgbClr val="000000"/>
              </a:solidFill>
              <a:prstDash val="solid"/>
              <a:miter lim="800000"/>
            </a:ln>
            <a:effectLst>
              <a:outerShdw blurRad="50800" dist="38100" dir="2700000" algn="tl" rotWithShape="0">
                <a:srgbClr val="000000">
                  <a:alpha val="43000"/>
                </a:srgbClr>
              </a:outerShdw>
              <a:reflection blurRad="6350" stA="52000" endA="300" endPos="35000" dir="5400000" sy="-100000" algn="bl" rotWithShape="0"/>
            </a:effectLst>
          </p:spPr>
        </p:pic>
        <p:sp>
          <p:nvSpPr>
            <p:cNvPr id="19" name="TextBox 18"/>
            <p:cNvSpPr txBox="1"/>
            <p:nvPr/>
          </p:nvSpPr>
          <p:spPr>
            <a:xfrm>
              <a:off x="3170998" y="3572759"/>
              <a:ext cx="1226618" cy="261610"/>
            </a:xfrm>
            <a:prstGeom prst="rect">
              <a:avLst/>
            </a:prstGeom>
            <a:noFill/>
          </p:spPr>
          <p:txBody>
            <a:bodyPr wrap="none" rtlCol="0">
              <a:spAutoFit/>
            </a:bodyPr>
            <a:lstStyle/>
            <a:p>
              <a:pPr>
                <a:spcBef>
                  <a:spcPct val="20000"/>
                </a:spcBef>
              </a:pPr>
              <a:r>
                <a:rPr lang="en-US" sz="1100" dirty="0" smtClean="0">
                  <a:solidFill>
                    <a:srgbClr val="000000"/>
                  </a:solidFill>
                </a:rPr>
                <a:t>Future Workload</a:t>
              </a:r>
              <a:endParaRPr lang="en-US" sz="1100" dirty="0">
                <a:solidFill>
                  <a:srgbClr val="000000"/>
                </a:solidFill>
              </a:endParaRPr>
            </a:p>
          </p:txBody>
        </p:sp>
      </p:gr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9" name="Picture 3" descr="C:\Users\DeAnn.Titensor\AppData\Local\Microsoft\Windows\Temporary Internet Files\Content.Outlook\0PXF57JC\image002.png"/>
          <p:cNvPicPr>
            <a:picLocks noChangeAspect="1" noChangeArrowheads="1"/>
          </p:cNvPicPr>
          <p:nvPr/>
        </p:nvPicPr>
        <p:blipFill>
          <a:blip r:embed="rId3" cstate="print"/>
          <a:srcRect/>
          <a:stretch>
            <a:fillRect/>
          </a:stretch>
        </p:blipFill>
        <p:spPr bwMode="auto">
          <a:xfrm>
            <a:off x="8764116" y="3550143"/>
            <a:ext cx="1528238" cy="1146178"/>
          </a:xfrm>
          <a:prstGeom prst="roundRect">
            <a:avLst>
              <a:gd name="adj" fmla="val 16667"/>
            </a:avLst>
          </a:prstGeom>
          <a:ln>
            <a:noFill/>
          </a:ln>
          <a:effectLst>
            <a:outerShdw blurRad="50800" dist="38100" dir="5400000" algn="t"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itle 5"/>
          <p:cNvSpPr txBox="1">
            <a:spLocks/>
          </p:cNvSpPr>
          <p:nvPr/>
        </p:nvSpPr>
        <p:spPr>
          <a:xfrm>
            <a:off x="2960914" y="32357"/>
            <a:ext cx="6328229" cy="1129180"/>
          </a:xfrm>
          <a:prstGeom prst="rect">
            <a:avLst/>
          </a:prstGeom>
        </p:spPr>
        <p:txBody>
          <a:bodyPr>
            <a:sp3d extrusionH="63500" contourW="12700">
              <a:bevelT w="38100" h="38100" prst="convex"/>
              <a:bevelB w="38100" h="38100" prst="convex"/>
              <a:extrusionClr>
                <a:schemeClr val="bg1"/>
              </a:extrusionClr>
              <a:contourClr>
                <a:schemeClr val="bg1"/>
              </a:contourClr>
            </a:sp3d>
          </a:bodyPr>
          <a:lstStyle/>
          <a:p>
            <a:pPr algn="ctr" eaLnBrk="0" hangingPunct="0">
              <a:lnSpc>
                <a:spcPts val="3600"/>
              </a:lnSpc>
            </a:pPr>
            <a:r>
              <a:rPr lang="en-US" sz="3600" b="1" kern="0" dirty="0">
                <a:solidFill>
                  <a:srgbClr val="002060"/>
                </a:solidFill>
                <a:effectLst>
                  <a:outerShdw blurRad="50800" dist="38100" dir="2700000" algn="tl" rotWithShape="0">
                    <a:prstClr val="black">
                      <a:alpha val="40000"/>
                    </a:prstClr>
                  </a:outerShdw>
                </a:effectLst>
                <a:latin typeface="Arial"/>
              </a:rPr>
              <a:t>309th Maintenance </a:t>
            </a:r>
          </a:p>
          <a:p>
            <a:pPr algn="ctr" eaLnBrk="0" hangingPunct="0">
              <a:lnSpc>
                <a:spcPts val="3600"/>
              </a:lnSpc>
            </a:pPr>
            <a:r>
              <a:rPr lang="en-US" sz="3600" b="1" kern="0" dirty="0">
                <a:solidFill>
                  <a:srgbClr val="002060"/>
                </a:solidFill>
                <a:effectLst>
                  <a:outerShdw blurRad="50800" dist="38100" dir="2700000" algn="tl" rotWithShape="0">
                    <a:prstClr val="black">
                      <a:alpha val="40000"/>
                    </a:prstClr>
                  </a:outerShdw>
                </a:effectLst>
                <a:latin typeface="Arial"/>
              </a:rPr>
              <a:t>Support Group</a:t>
            </a:r>
          </a:p>
          <a:p>
            <a:pPr algn="ctr" eaLnBrk="0" hangingPunct="0"/>
            <a:endParaRPr lang="en-US" sz="3600" b="1" kern="0" dirty="0">
              <a:solidFill>
                <a:srgbClr val="000000"/>
              </a:solidFill>
              <a:latin typeface="Arial"/>
            </a:endParaRPr>
          </a:p>
        </p:txBody>
      </p:sp>
      <p:sp>
        <p:nvSpPr>
          <p:cNvPr id="7" name="TextBox 6"/>
          <p:cNvSpPr txBox="1"/>
          <p:nvPr/>
        </p:nvSpPr>
        <p:spPr>
          <a:xfrm>
            <a:off x="1811263" y="3021244"/>
            <a:ext cx="2943225" cy="523220"/>
          </a:xfrm>
          <a:prstGeom prst="rect">
            <a:avLst/>
          </a:prstGeom>
          <a:noFill/>
        </p:spPr>
        <p:txBody>
          <a:bodyPr wrap="square" rtlCol="0">
            <a:spAutoFit/>
          </a:bodyPr>
          <a:lstStyle/>
          <a:p>
            <a:pPr>
              <a:spcBef>
                <a:spcPct val="20000"/>
              </a:spcBef>
            </a:pPr>
            <a:r>
              <a:rPr lang="en-US" dirty="0">
                <a:solidFill>
                  <a:srgbClr val="000000"/>
                </a:solidFill>
                <a:effectLst>
                  <a:outerShdw blurRad="50800" dist="25400" dir="2700000" algn="tl" rotWithShape="0">
                    <a:prstClr val="black">
                      <a:alpha val="35000"/>
                    </a:prstClr>
                  </a:outerShdw>
                </a:effectLst>
              </a:rPr>
              <a:t>Environmental, Material, Chemical &amp; Failure Analysis Labs</a:t>
            </a:r>
          </a:p>
        </p:txBody>
      </p:sp>
      <p:sp>
        <p:nvSpPr>
          <p:cNvPr id="13" name="TextBox 12"/>
          <p:cNvSpPr txBox="1">
            <a:spLocks noChangeArrowheads="1"/>
          </p:cNvSpPr>
          <p:nvPr/>
        </p:nvSpPr>
        <p:spPr bwMode="auto">
          <a:xfrm>
            <a:off x="6197777" y="6611780"/>
            <a:ext cx="3295939" cy="246221"/>
          </a:xfrm>
          <a:prstGeom prst="rect">
            <a:avLst/>
          </a:prstGeom>
          <a:noFill/>
          <a:ln w="9525">
            <a:noFill/>
            <a:miter lim="800000"/>
            <a:headEnd/>
            <a:tailEnd/>
          </a:ln>
        </p:spPr>
        <p:txBody>
          <a:bodyPr wrap="square">
            <a:spAutoFit/>
          </a:bodyPr>
          <a:lstStyle/>
          <a:p>
            <a:pPr>
              <a:spcBef>
                <a:spcPct val="20000"/>
              </a:spcBef>
            </a:pPr>
            <a:r>
              <a:rPr lang="en-US" sz="1000" dirty="0">
                <a:solidFill>
                  <a:srgbClr val="FFFFFF"/>
                </a:solidFill>
              </a:rPr>
              <a:t>T-38 Lever Fluorescent Penetrant Inspection</a:t>
            </a:r>
          </a:p>
        </p:txBody>
      </p:sp>
      <p:pic>
        <p:nvPicPr>
          <p:cNvPr id="15" name="Picture 3" descr="C:\Documents and Settings\Ward.Fong\Desktop\T-38 Levers\Erics work\130\Lever 130.JPG"/>
          <p:cNvPicPr>
            <a:picLocks noChangeAspect="1" noChangeArrowheads="1"/>
          </p:cNvPicPr>
          <p:nvPr/>
        </p:nvPicPr>
        <p:blipFill>
          <a:blip r:embed="rId4" cstate="email"/>
          <a:srcRect/>
          <a:stretch>
            <a:fillRect/>
          </a:stretch>
        </p:blipFill>
        <p:spPr bwMode="auto">
          <a:xfrm>
            <a:off x="8760148" y="4761951"/>
            <a:ext cx="1537283" cy="1048945"/>
          </a:xfrm>
          <a:prstGeom prst="roundRect">
            <a:avLst>
              <a:gd name="adj" fmla="val 16667"/>
            </a:avLst>
          </a:prstGeom>
          <a:ln>
            <a:noFill/>
          </a:ln>
          <a:effectLst>
            <a:outerShdw blurRad="50800" dist="38100" dir="5400000" algn="t"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p:cNvSpPr txBox="1"/>
          <p:nvPr/>
        </p:nvSpPr>
        <p:spPr>
          <a:xfrm>
            <a:off x="6688667" y="5832667"/>
            <a:ext cx="3424162" cy="523220"/>
          </a:xfrm>
          <a:prstGeom prst="rect">
            <a:avLst/>
          </a:prstGeom>
          <a:noFill/>
        </p:spPr>
        <p:txBody>
          <a:bodyPr wrap="square" rtlCol="0">
            <a:spAutoFit/>
          </a:bodyPr>
          <a:lstStyle/>
          <a:p>
            <a:pPr>
              <a:spcBef>
                <a:spcPct val="20000"/>
              </a:spcBef>
            </a:pPr>
            <a:r>
              <a:rPr lang="en-US" dirty="0">
                <a:solidFill>
                  <a:srgbClr val="000000"/>
                </a:solidFill>
                <a:effectLst>
                  <a:outerShdw blurRad="50800" dist="25400" dir="2700000" algn="tl" rotWithShape="0">
                    <a:prstClr val="black">
                      <a:alpha val="35000"/>
                    </a:prstClr>
                  </a:outerShdw>
                </a:effectLst>
              </a:rPr>
              <a:t>Non-Destructive Inspection Including Computed Tomography &amp; Dye Penetrant</a:t>
            </a:r>
          </a:p>
        </p:txBody>
      </p:sp>
      <p:sp>
        <p:nvSpPr>
          <p:cNvPr id="17" name="TextBox 16"/>
          <p:cNvSpPr txBox="1"/>
          <p:nvPr/>
        </p:nvSpPr>
        <p:spPr>
          <a:xfrm>
            <a:off x="5820230" y="3436309"/>
            <a:ext cx="4499427" cy="264834"/>
          </a:xfrm>
          <a:prstGeom prst="rect">
            <a:avLst/>
          </a:prstGeom>
          <a:noFill/>
        </p:spPr>
        <p:txBody>
          <a:bodyPr wrap="square" rtlCol="0">
            <a:spAutoFit/>
          </a:bodyPr>
          <a:lstStyle/>
          <a:p>
            <a:pPr>
              <a:spcBef>
                <a:spcPct val="20000"/>
              </a:spcBef>
            </a:pPr>
            <a:r>
              <a:rPr lang="en-US" sz="1100" dirty="0">
                <a:solidFill>
                  <a:srgbClr val="FFFFFF"/>
                </a:solidFill>
              </a:rPr>
              <a:t>T38 Lever Fluorescent  Penetrant Inspection</a:t>
            </a:r>
          </a:p>
        </p:txBody>
      </p:sp>
      <p:sp>
        <p:nvSpPr>
          <p:cNvPr id="21" name="TextBox 20"/>
          <p:cNvSpPr txBox="1"/>
          <p:nvPr/>
        </p:nvSpPr>
        <p:spPr>
          <a:xfrm flipH="1">
            <a:off x="8025098" y="2814050"/>
            <a:ext cx="2198817" cy="566309"/>
          </a:xfrm>
          <a:prstGeom prst="rect">
            <a:avLst/>
          </a:prstGeom>
          <a:noFill/>
        </p:spPr>
        <p:txBody>
          <a:bodyPr wrap="square" rtlCol="0">
            <a:spAutoFit/>
          </a:bodyPr>
          <a:lstStyle/>
          <a:p>
            <a:pPr>
              <a:spcBef>
                <a:spcPct val="20000"/>
              </a:spcBef>
            </a:pPr>
            <a:r>
              <a:rPr lang="en-US" dirty="0">
                <a:solidFill>
                  <a:srgbClr val="000000"/>
                </a:solidFill>
                <a:effectLst>
                  <a:outerShdw blurRad="50800" dist="25400" dir="2700000" algn="tl" rotWithShape="0">
                    <a:prstClr val="black">
                      <a:alpha val="35000"/>
                    </a:prstClr>
                  </a:outerShdw>
                </a:effectLst>
              </a:rPr>
              <a:t>10,000+ Pieces Industrial</a:t>
            </a:r>
          </a:p>
          <a:p>
            <a:pPr>
              <a:spcBef>
                <a:spcPct val="20000"/>
              </a:spcBef>
            </a:pPr>
            <a:r>
              <a:rPr lang="en-US" dirty="0">
                <a:solidFill>
                  <a:srgbClr val="000000"/>
                </a:solidFill>
                <a:effectLst>
                  <a:outerShdw blurRad="50800" dist="25400" dir="2700000" algn="tl" rotWithShape="0">
                    <a:prstClr val="black">
                      <a:alpha val="35000"/>
                    </a:prstClr>
                  </a:outerShdw>
                </a:effectLst>
              </a:rPr>
              <a:t>Plant Equipment</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5050" y="104931"/>
            <a:ext cx="899066" cy="887966"/>
          </a:xfrm>
          <a:prstGeom prst="rect">
            <a:avLst/>
          </a:prstGeom>
          <a:effectLst>
            <a:outerShdw blurRad="50800" dist="25400" dir="2700000" sx="99000" sy="99000" algn="tl" rotWithShape="0">
              <a:prstClr val="black">
                <a:alpha val="40000"/>
              </a:prstClr>
            </a:outerShdw>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2025" y="1228345"/>
            <a:ext cx="1922361" cy="1542161"/>
          </a:xfrm>
          <a:prstGeom prst="roundRect">
            <a:avLst>
              <a:gd name="adj" fmla="val 16667"/>
            </a:avLst>
          </a:prstGeom>
          <a:ln>
            <a:noFill/>
          </a:ln>
          <a:effectLst>
            <a:outerShdw blurRad="50800" dist="38100" dir="5400000" algn="t"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9943" y="1519273"/>
            <a:ext cx="2157292" cy="1477745"/>
          </a:xfrm>
          <a:prstGeom prst="roundRect">
            <a:avLst>
              <a:gd name="adj" fmla="val 16667"/>
            </a:avLst>
          </a:prstGeom>
          <a:ln>
            <a:noFill/>
          </a:ln>
          <a:effectLst>
            <a:outerShdw blurRad="50800" dist="38100" dir="5400000" algn="t"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19130" y="1225287"/>
            <a:ext cx="2173225" cy="1576796"/>
          </a:xfrm>
          <a:prstGeom prst="roundRect">
            <a:avLst>
              <a:gd name="adj" fmla="val 16667"/>
            </a:avLst>
          </a:prstGeom>
          <a:ln>
            <a:noFill/>
          </a:ln>
          <a:effectLst>
            <a:outerShdw blurRad="50800" dist="38100" dir="5400000" algn="t"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7836" y="3543936"/>
            <a:ext cx="1892912" cy="2266960"/>
          </a:xfrm>
          <a:prstGeom prst="roundRect">
            <a:avLst>
              <a:gd name="adj" fmla="val 16667"/>
            </a:avLst>
          </a:prstGeom>
          <a:ln>
            <a:noFill/>
          </a:ln>
          <a:effectLst>
            <a:outerShdw blurRad="50800" dist="38100" dir="5400000" algn="t"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TextBox 23"/>
          <p:cNvSpPr txBox="1"/>
          <p:nvPr/>
        </p:nvSpPr>
        <p:spPr>
          <a:xfrm>
            <a:off x="5613598" y="3041444"/>
            <a:ext cx="1467068" cy="307777"/>
          </a:xfrm>
          <a:prstGeom prst="rect">
            <a:avLst/>
          </a:prstGeom>
          <a:noFill/>
        </p:spPr>
        <p:txBody>
          <a:bodyPr wrap="none" rtlCol="0">
            <a:spAutoFit/>
          </a:bodyPr>
          <a:lstStyle/>
          <a:p>
            <a:pPr>
              <a:spcBef>
                <a:spcPct val="20000"/>
              </a:spcBef>
            </a:pPr>
            <a:r>
              <a:rPr lang="en-US" sz="1100" b="1" dirty="0">
                <a:solidFill>
                  <a:srgbClr val="000000"/>
                </a:solidFill>
              </a:rPr>
              <a:t>  </a:t>
            </a:r>
            <a:r>
              <a:rPr lang="en-US" dirty="0">
                <a:solidFill>
                  <a:srgbClr val="000000"/>
                </a:solidFill>
                <a:effectLst>
                  <a:outerShdw blurRad="50800" dist="25400" dir="2700000" algn="tl" rotWithShape="0">
                    <a:prstClr val="black">
                      <a:alpha val="35000"/>
                    </a:prstClr>
                  </a:outerShdw>
                </a:effectLst>
              </a:rPr>
              <a:t>Paint and Blast</a:t>
            </a:r>
          </a:p>
        </p:txBody>
      </p:sp>
      <p:sp>
        <p:nvSpPr>
          <p:cNvPr id="14" name="TextBox 13"/>
          <p:cNvSpPr txBox="1"/>
          <p:nvPr/>
        </p:nvSpPr>
        <p:spPr>
          <a:xfrm>
            <a:off x="4321784" y="5469383"/>
            <a:ext cx="1761060" cy="307777"/>
          </a:xfrm>
          <a:prstGeom prst="rect">
            <a:avLst/>
          </a:prstGeom>
          <a:noFill/>
        </p:spPr>
        <p:txBody>
          <a:bodyPr wrap="none" rtlCol="0">
            <a:spAutoFit/>
          </a:bodyPr>
          <a:lstStyle/>
          <a:p>
            <a:pPr>
              <a:spcBef>
                <a:spcPct val="20000"/>
              </a:spcBef>
            </a:pPr>
            <a:r>
              <a:rPr lang="en-US" sz="1100" b="1" dirty="0">
                <a:solidFill>
                  <a:srgbClr val="000000"/>
                </a:solidFill>
                <a:effectLst>
                  <a:outerShdw blurRad="50800" dist="25400" dir="2700000" algn="tl" rotWithShape="0">
                    <a:prstClr val="black">
                      <a:alpha val="35000"/>
                    </a:prstClr>
                  </a:outerShdw>
                </a:effectLst>
              </a:rPr>
              <a:t>  </a:t>
            </a:r>
            <a:r>
              <a:rPr lang="en-US" dirty="0">
                <a:solidFill>
                  <a:srgbClr val="000000"/>
                </a:solidFill>
                <a:effectLst>
                  <a:outerShdw blurRad="50800" dist="25400" dir="2700000" algn="tl" rotWithShape="0">
                    <a:prstClr val="black">
                      <a:alpha val="35000"/>
                    </a:prstClr>
                  </a:outerShdw>
                </a:effectLst>
              </a:rPr>
              <a:t>First Article Testing</a:t>
            </a:r>
          </a:p>
        </p:txBody>
      </p:sp>
      <p:grpSp>
        <p:nvGrpSpPr>
          <p:cNvPr id="12" name="Group 11"/>
          <p:cNvGrpSpPr/>
          <p:nvPr/>
        </p:nvGrpSpPr>
        <p:grpSpPr>
          <a:xfrm>
            <a:off x="1811216" y="3716848"/>
            <a:ext cx="2621942" cy="2155460"/>
            <a:chOff x="2436117" y="3685852"/>
            <a:chExt cx="2621942" cy="2155460"/>
          </a:xfrm>
          <a:effectLst>
            <a:outerShdw blurRad="50800" dist="38100" dir="5400000" algn="ctr" rotWithShape="0">
              <a:srgbClr val="000000">
                <a:alpha val="40000"/>
              </a:srgbClr>
            </a:outerShdw>
          </a:effectLst>
        </p:grpSpPr>
        <p:sp>
          <p:nvSpPr>
            <p:cNvPr id="23" name="TextBox 22"/>
            <p:cNvSpPr txBox="1"/>
            <p:nvPr/>
          </p:nvSpPr>
          <p:spPr>
            <a:xfrm>
              <a:off x="2436117" y="5533535"/>
              <a:ext cx="1260271" cy="307777"/>
            </a:xfrm>
            <a:prstGeom prst="rect">
              <a:avLst/>
            </a:prstGeom>
            <a:noFill/>
          </p:spPr>
          <p:txBody>
            <a:bodyPr wrap="square" rtlCol="0">
              <a:spAutoFit/>
            </a:bodyPr>
            <a:lstStyle/>
            <a:p>
              <a:pPr>
                <a:spcBef>
                  <a:spcPct val="20000"/>
                </a:spcBef>
              </a:pPr>
              <a:r>
                <a:rPr lang="en-US" dirty="0">
                  <a:solidFill>
                    <a:srgbClr val="000000"/>
                  </a:solidFill>
                  <a:effectLst>
                    <a:outerShdw blurRad="50800" dist="25400" dir="2700000" algn="tl" rotWithShape="0">
                      <a:prstClr val="black">
                        <a:alpha val="35000"/>
                      </a:prstClr>
                    </a:outerShdw>
                  </a:effectLst>
                </a:rPr>
                <a:t>3D Printing</a:t>
              </a: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37152" y="3685852"/>
              <a:ext cx="2520907" cy="1823456"/>
            </a:xfrm>
            <a:prstGeom prst="roundRect">
              <a:avLst>
                <a:gd name="adj" fmla="val 16667"/>
              </a:avLst>
            </a:prstGeom>
            <a:ln>
              <a:noFill/>
            </a:ln>
            <a:effectLst>
              <a:outerShdw blurRad="50800" dist="38100" dir="5400000" algn="t"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04810" y="3901055"/>
            <a:ext cx="2225322" cy="1524346"/>
          </a:xfrm>
          <a:prstGeom prst="roundRect">
            <a:avLst>
              <a:gd name="adj" fmla="val 16667"/>
            </a:avLst>
          </a:prstGeom>
          <a:ln>
            <a:noFill/>
          </a:ln>
          <a:effectLst>
            <a:outerShdw blurRad="50800" dist="38100" dir="54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rotWithShape="1">
          <a:blip r:embed="rId12" cstate="print">
            <a:extLst>
              <a:ext uri="{28A0092B-C50C-407E-A947-70E740481C1C}">
                <a14:useLocalDpi xmlns:a14="http://schemas.microsoft.com/office/drawing/2010/main" val="0"/>
              </a:ext>
            </a:extLst>
          </a:blip>
          <a:srcRect t="2890" b="31804"/>
          <a:stretch/>
        </p:blipFill>
        <p:spPr>
          <a:xfrm>
            <a:off x="5787242" y="1231227"/>
            <a:ext cx="2221880" cy="1772629"/>
          </a:xfrm>
          <a:prstGeom prst="roundRect">
            <a:avLst>
              <a:gd name="adj" fmla="val 16667"/>
            </a:avLst>
          </a:prstGeom>
          <a:ln>
            <a:noFill/>
          </a:ln>
          <a:effectLst>
            <a:outerShdw blurRad="50800" dist="38100" dir="54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Holder 4"/>
          <p:cNvSpPr txBox="1">
            <a:spLocks/>
          </p:cNvSpPr>
          <p:nvPr/>
        </p:nvSpPr>
        <p:spPr>
          <a:xfrm>
            <a:off x="5317889" y="6547709"/>
            <a:ext cx="2058486" cy="215444"/>
          </a:xfrm>
          <a:prstGeom prst="rect">
            <a:avLst/>
          </a:prstGeom>
        </p:spPr>
        <p:txBody>
          <a:bodyPr wrap="square" lIns="0" tIns="0" rIns="0" bIns="0">
            <a:spAutoFit/>
          </a:bodyPr>
          <a:lstStyle>
            <a:defPPr>
              <a:defRPr lang="en-US"/>
            </a:defPPr>
            <a:lvl1pPr algn="l" rtl="0" fontAlgn="base">
              <a:spcBef>
                <a:spcPct val="0"/>
              </a:spcBef>
              <a:spcAft>
                <a:spcPct val="0"/>
              </a:spcAft>
              <a:defRPr sz="1600" b="1" i="1" kern="1200">
                <a:solidFill>
                  <a:schemeClr val="tx1"/>
                </a:solidFill>
                <a:latin typeface="Century Schoolbook"/>
                <a:ea typeface="+mn-ea"/>
                <a:cs typeface="Century Schoolbook"/>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marL="12700" fontAlgn="auto">
              <a:spcBef>
                <a:spcPts val="0"/>
              </a:spcBef>
              <a:spcAft>
                <a:spcPts val="0"/>
              </a:spcAft>
            </a:pPr>
            <a:r>
              <a:rPr lang="en-US" sz="1400" spc="-15" dirty="0">
                <a:solidFill>
                  <a:prstClr val="black"/>
                </a:solidFill>
                <a:latin typeface="Times New Roman" panose="02020603050405020304" pitchFamily="18" charset="0"/>
                <a:cs typeface="Times New Roman" panose="02020603050405020304" pitchFamily="18" charset="0"/>
              </a:rPr>
              <a:t>Built Right, Ready to Fight</a:t>
            </a:r>
            <a:endParaRPr lang="en-US" sz="1400" spc="-1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4"/>
          <p:cNvSpPr>
            <a:spLocks noGrp="1" noChangeArrowheads="1"/>
          </p:cNvSpPr>
          <p:nvPr>
            <p:ph type="ctrTitle" sz="quarter"/>
          </p:nvPr>
        </p:nvSpPr>
        <p:spPr>
          <a:xfrm>
            <a:off x="3114619" y="4920762"/>
            <a:ext cx="5330133" cy="1215463"/>
          </a:xfrm>
          <a:noFill/>
        </p:spPr>
        <p:txBody>
          <a:bodyPr anchor="ctr"/>
          <a:lstStyle/>
          <a:p>
            <a:pPr eaLnBrk="1" hangingPunct="1"/>
            <a:r>
              <a:rPr lang="en-US" sz="4400" dirty="0">
                <a:effectLst>
                  <a:outerShdw blurRad="38100" dist="38100" dir="2700000" algn="tl">
                    <a:srgbClr val="000000">
                      <a:alpha val="43137"/>
                    </a:srgbClr>
                  </a:outerShdw>
                </a:effectLst>
              </a:rPr>
              <a:t>Mission </a:t>
            </a:r>
            <a:r>
              <a:rPr lang="en-US" sz="4400" dirty="0" smtClean="0">
                <a:effectLst>
                  <a:outerShdw blurRad="38100" dist="38100" dir="2700000" algn="tl">
                    <a:srgbClr val="000000">
                      <a:alpha val="43137"/>
                    </a:srgbClr>
                  </a:outerShdw>
                </a:effectLst>
              </a:rPr>
              <a:t>Briefing</a:t>
            </a:r>
            <a:endParaRPr lang="en-US" sz="4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87098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6516368"/>
            <a:ext cx="9144000" cy="341632"/>
          </a:xfrm>
          <a:prstGeom prst="rect">
            <a:avLst/>
          </a:prstGeom>
        </p:spPr>
        <p:txBody>
          <a:bodyPr wrap="square">
            <a:spAutoFit/>
          </a:bodyPr>
          <a:lstStyle/>
          <a:p>
            <a:pPr marL="0" lvl="1" algn="ctr">
              <a:lnSpc>
                <a:spcPct val="90000"/>
              </a:lnSpc>
              <a:spcBef>
                <a:spcPts val="0"/>
              </a:spcBef>
              <a:buClr>
                <a:srgbClr val="3333FF"/>
              </a:buClr>
            </a:pPr>
            <a:r>
              <a:rPr lang="en-US" sz="1800" b="1" dirty="0">
                <a:solidFill>
                  <a:srgbClr val="FFFFFF"/>
                </a:solidFill>
              </a:rPr>
              <a:t>Provider of Choice for Weapon System Software Development &amp; Sustainment</a:t>
            </a:r>
          </a:p>
        </p:txBody>
      </p:sp>
      <p:sp>
        <p:nvSpPr>
          <p:cNvPr id="9" name="Title 5"/>
          <p:cNvSpPr txBox="1">
            <a:spLocks/>
          </p:cNvSpPr>
          <p:nvPr/>
        </p:nvSpPr>
        <p:spPr>
          <a:xfrm>
            <a:off x="2434323" y="52213"/>
            <a:ext cx="7324253" cy="1097433"/>
          </a:xfrm>
          <a:prstGeom prst="rect">
            <a:avLst/>
          </a:prstGeom>
        </p:spPr>
        <p:txBody>
          <a:bodyPr>
            <a:sp3d extrusionH="63500" contourW="12700">
              <a:bevelT w="38100" h="38100" prst="convex"/>
              <a:bevelB w="38100" h="38100" prst="convex"/>
              <a:extrusionClr>
                <a:schemeClr val="bg1"/>
              </a:extrusionClr>
              <a:contourClr>
                <a:schemeClr val="bg1"/>
              </a:contourClr>
            </a:sp3d>
          </a:bodyPr>
          <a:lstStyle/>
          <a:p>
            <a:pPr algn="ctr" eaLnBrk="0" hangingPunct="0">
              <a:lnSpc>
                <a:spcPts val="3600"/>
              </a:lnSpc>
            </a:pPr>
            <a:r>
              <a:rPr lang="en-US" sz="3600" b="1" kern="0" dirty="0">
                <a:solidFill>
                  <a:srgbClr val="002060"/>
                </a:solidFill>
                <a:effectLst>
                  <a:outerShdw blurRad="50800" dist="38100" dir="2700000" algn="tl" rotWithShape="0">
                    <a:prstClr val="black">
                      <a:alpha val="40000"/>
                    </a:prstClr>
                  </a:outerShdw>
                </a:effectLst>
                <a:latin typeface="Arial"/>
              </a:rPr>
              <a:t>309th Software </a:t>
            </a:r>
          </a:p>
          <a:p>
            <a:pPr algn="ctr" eaLnBrk="0" hangingPunct="0">
              <a:lnSpc>
                <a:spcPts val="3600"/>
              </a:lnSpc>
            </a:pPr>
            <a:r>
              <a:rPr lang="en-US" sz="3600" b="1" kern="0" dirty="0">
                <a:solidFill>
                  <a:srgbClr val="002060"/>
                </a:solidFill>
                <a:effectLst>
                  <a:outerShdw blurRad="50800" dist="38100" dir="2700000" algn="tl" rotWithShape="0">
                    <a:prstClr val="black">
                      <a:alpha val="40000"/>
                    </a:prstClr>
                  </a:outerShdw>
                </a:effectLst>
                <a:latin typeface="Arial"/>
              </a:rPr>
              <a:t>Engineering Group</a:t>
            </a:r>
          </a:p>
        </p:txBody>
      </p:sp>
      <p:sp>
        <p:nvSpPr>
          <p:cNvPr id="8" name="Text Box 1029"/>
          <p:cNvSpPr txBox="1">
            <a:spLocks noChangeArrowheads="1"/>
          </p:cNvSpPr>
          <p:nvPr/>
        </p:nvSpPr>
        <p:spPr bwMode="auto">
          <a:xfrm>
            <a:off x="1798717" y="1073444"/>
            <a:ext cx="5621400" cy="3539164"/>
          </a:xfrm>
          <a:prstGeom prst="rect">
            <a:avLst/>
          </a:prstGeom>
          <a:noFill/>
          <a:ln w="12700">
            <a:noFill/>
            <a:miter lim="800000"/>
            <a:headEnd/>
            <a:tailEnd/>
          </a:ln>
        </p:spPr>
        <p:txBody>
          <a:bodyPr wrap="square" lIns="91176" tIns="45588" rIns="91176" bIns="45588">
            <a:spAutoFit/>
            <a:scene3d>
              <a:camera prst="orthographicFront"/>
              <a:lightRig rig="threePt" dir="t"/>
            </a:scene3d>
            <a:sp3d extrusionH="57150">
              <a:bevelT w="38100" h="38100" prst="relaxedInset"/>
            </a:sp3d>
          </a:bodyPr>
          <a:lstStyle/>
          <a:p>
            <a:pPr marL="285750" indent="-285750" eaLnBrk="0" fontAlgn="auto" hangingPunct="0">
              <a:spcBef>
                <a:spcPct val="50000"/>
              </a:spcBef>
              <a:spcAft>
                <a:spcPts val="0"/>
              </a:spcAft>
              <a:buClr>
                <a:srgbClr val="0000CC"/>
              </a:buClr>
              <a:buSzPct val="150000"/>
              <a:buFont typeface="Wingdings" panose="05000000000000000000" pitchFamily="2" charset="2"/>
              <a:buChar char="§"/>
              <a:defRPr/>
            </a:pPr>
            <a:r>
              <a:rPr lang="en-US" sz="2000" dirty="0">
                <a:solidFill>
                  <a:srgbClr val="000000"/>
                </a:solidFill>
                <a:effectLst>
                  <a:outerShdw blurRad="50800" dist="38100" dir="2700000" algn="tl" rotWithShape="0">
                    <a:prstClr val="black">
                      <a:alpha val="40000"/>
                    </a:prstClr>
                  </a:outerShdw>
                </a:effectLst>
              </a:rPr>
              <a:t>World-class Software Production</a:t>
            </a:r>
          </a:p>
          <a:p>
            <a:pPr marL="742950" lvl="1" indent="-285750" eaLnBrk="0" fontAlgn="auto" hangingPunct="0">
              <a:spcBef>
                <a:spcPct val="50000"/>
              </a:spcBef>
              <a:spcAft>
                <a:spcPts val="0"/>
              </a:spcAft>
              <a:buClr>
                <a:srgbClr val="0000CC"/>
              </a:buClr>
              <a:buSzPct val="150000"/>
              <a:buFont typeface="Wingdings" panose="05000000000000000000" pitchFamily="2" charset="2"/>
              <a:buChar char="§"/>
              <a:defRPr/>
            </a:pPr>
            <a:r>
              <a:rPr lang="en-US" sz="2000" dirty="0">
                <a:solidFill>
                  <a:srgbClr val="000000"/>
                </a:solidFill>
                <a:effectLst>
                  <a:outerShdw blurRad="50800" dist="38100" dir="2700000" algn="tl" rotWithShape="0">
                    <a:prstClr val="black">
                      <a:alpha val="40000"/>
                    </a:prstClr>
                  </a:outerShdw>
                </a:effectLst>
              </a:rPr>
              <a:t>Operational Flight Programs</a:t>
            </a:r>
          </a:p>
          <a:p>
            <a:pPr marL="742950" lvl="1" indent="-285750" eaLnBrk="0" fontAlgn="auto" hangingPunct="0">
              <a:spcBef>
                <a:spcPct val="50000"/>
              </a:spcBef>
              <a:spcAft>
                <a:spcPts val="0"/>
              </a:spcAft>
              <a:buClr>
                <a:srgbClr val="0000CC"/>
              </a:buClr>
              <a:buSzPct val="150000"/>
              <a:buFont typeface="Wingdings" panose="05000000000000000000" pitchFamily="2" charset="2"/>
              <a:buChar char="§"/>
              <a:defRPr/>
            </a:pPr>
            <a:r>
              <a:rPr lang="en-US" sz="2000" dirty="0">
                <a:solidFill>
                  <a:srgbClr val="000000"/>
                </a:solidFill>
                <a:effectLst>
                  <a:outerShdw blurRad="50800" dist="38100" dir="2700000" algn="tl" rotWithShape="0">
                    <a:prstClr val="black">
                      <a:alpha val="40000"/>
                    </a:prstClr>
                  </a:outerShdw>
                </a:effectLst>
              </a:rPr>
              <a:t>Space Systems Software</a:t>
            </a:r>
          </a:p>
          <a:p>
            <a:pPr marL="742950" lvl="1" indent="-285750" eaLnBrk="0" fontAlgn="auto" hangingPunct="0">
              <a:spcBef>
                <a:spcPct val="50000"/>
              </a:spcBef>
              <a:spcAft>
                <a:spcPts val="0"/>
              </a:spcAft>
              <a:buClr>
                <a:srgbClr val="0000CC"/>
              </a:buClr>
              <a:buSzPct val="150000"/>
              <a:buFont typeface="Wingdings" panose="05000000000000000000" pitchFamily="2" charset="2"/>
              <a:buChar char="§"/>
              <a:defRPr/>
            </a:pPr>
            <a:r>
              <a:rPr lang="en-US" sz="2000" dirty="0">
                <a:solidFill>
                  <a:srgbClr val="000000"/>
                </a:solidFill>
                <a:effectLst>
                  <a:outerShdw blurRad="50800" dist="38100" dir="2700000" algn="tl" rotWithShape="0">
                    <a:prstClr val="black">
                      <a:alpha val="40000"/>
                    </a:prstClr>
                  </a:outerShdw>
                </a:effectLst>
              </a:rPr>
              <a:t>Test Software</a:t>
            </a:r>
          </a:p>
          <a:p>
            <a:pPr marL="742950" lvl="1" indent="-285750" eaLnBrk="0" fontAlgn="auto" hangingPunct="0">
              <a:spcBef>
                <a:spcPct val="50000"/>
              </a:spcBef>
              <a:spcAft>
                <a:spcPts val="0"/>
              </a:spcAft>
              <a:buClr>
                <a:srgbClr val="0000CC"/>
              </a:buClr>
              <a:buSzPct val="150000"/>
              <a:buFont typeface="Wingdings" panose="05000000000000000000" pitchFamily="2" charset="2"/>
              <a:buChar char="§"/>
              <a:defRPr/>
            </a:pPr>
            <a:r>
              <a:rPr lang="en-US" sz="2000" dirty="0">
                <a:solidFill>
                  <a:srgbClr val="000000"/>
                </a:solidFill>
                <a:effectLst>
                  <a:outerShdw blurRad="50800" dist="38100" dir="2700000" algn="tl" rotWithShape="0">
                    <a:prstClr val="black">
                      <a:alpha val="40000"/>
                    </a:prstClr>
                  </a:outerShdw>
                </a:effectLst>
              </a:rPr>
              <a:t>Command Control Communication</a:t>
            </a:r>
          </a:p>
          <a:p>
            <a:pPr marL="742950" lvl="1" indent="-285750" eaLnBrk="0" fontAlgn="auto" hangingPunct="0">
              <a:spcBef>
                <a:spcPct val="50000"/>
              </a:spcBef>
              <a:spcAft>
                <a:spcPts val="0"/>
              </a:spcAft>
              <a:buClr>
                <a:srgbClr val="0000CC"/>
              </a:buClr>
              <a:buSzPct val="150000"/>
              <a:buFont typeface="Wingdings" panose="05000000000000000000" pitchFamily="2" charset="2"/>
              <a:buChar char="§"/>
              <a:defRPr/>
            </a:pPr>
            <a:r>
              <a:rPr lang="en-US" sz="2000" dirty="0">
                <a:solidFill>
                  <a:srgbClr val="000000"/>
                </a:solidFill>
                <a:effectLst>
                  <a:outerShdw blurRad="50800" dist="38100" dir="2700000" algn="tl" rotWithShape="0">
                    <a:prstClr val="black">
                      <a:alpha val="40000"/>
                    </a:prstClr>
                  </a:outerShdw>
                </a:effectLst>
              </a:rPr>
              <a:t>Automatic Test Equipment Software</a:t>
            </a:r>
          </a:p>
          <a:p>
            <a:pPr lvl="1" eaLnBrk="0" fontAlgn="auto" hangingPunct="0">
              <a:spcBef>
                <a:spcPct val="50000"/>
              </a:spcBef>
              <a:spcAft>
                <a:spcPts val="0"/>
              </a:spcAft>
              <a:buClr>
                <a:srgbClr val="0000FF"/>
              </a:buClr>
              <a:buSzPct val="130000"/>
              <a:defRPr/>
            </a:pPr>
            <a:endParaRPr lang="en-US" sz="1800" dirty="0">
              <a:solidFill>
                <a:srgbClr val="000000"/>
              </a:solidFill>
            </a:endParaRPr>
          </a:p>
          <a:p>
            <a:pPr lvl="1" eaLnBrk="0" fontAlgn="auto" hangingPunct="0">
              <a:spcBef>
                <a:spcPct val="50000"/>
              </a:spcBef>
              <a:spcAft>
                <a:spcPts val="0"/>
              </a:spcAft>
              <a:buSzPct val="100000"/>
              <a:buFont typeface="Arial" pitchFamily="34" charset="0"/>
              <a:buChar char="■"/>
              <a:defRPr/>
            </a:pPr>
            <a:endParaRPr lang="en-US" sz="1800" dirty="0">
              <a:solidFill>
                <a:srgbClr val="000000"/>
              </a:solidFill>
            </a:endParaRPr>
          </a:p>
        </p:txBody>
      </p:sp>
      <p:pic>
        <p:nvPicPr>
          <p:cNvPr id="189442" name="Picture 2" descr="GPFactsheetcover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6871" y="4321625"/>
            <a:ext cx="3179915" cy="1729108"/>
          </a:xfrm>
          <a:prstGeom prst="rect">
            <a:avLst/>
          </a:prstGeom>
          <a:noFill/>
          <a:ln>
            <a:noFill/>
          </a:ln>
          <a:effectLst>
            <a:outerShdw blurRad="50800" dist="127001"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1" y="3915001"/>
            <a:ext cx="1504799" cy="2257199"/>
          </a:xfrm>
          <a:prstGeom prst="rect">
            <a:avLst/>
          </a:prstGeom>
          <a:effectLst>
            <a:outerShdw blurRad="50800" dist="127000" dir="2700000" algn="ctr" rotWithShape="0">
              <a:srgbClr val="000000">
                <a:alpha val="40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1000" y="77432"/>
            <a:ext cx="942050" cy="942050"/>
          </a:xfrm>
          <a:prstGeom prst="rect">
            <a:avLst/>
          </a:prstGeom>
          <a:effectLst>
            <a:outerShdw blurRad="50800" dist="25400" dir="2700000" sx="99000" sy="99000" algn="tl" rotWithShape="0">
              <a:prstClr val="black">
                <a:alpha val="40000"/>
              </a:prst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3783" y="1266538"/>
            <a:ext cx="2133218" cy="2516246"/>
          </a:xfrm>
          <a:prstGeom prst="rect">
            <a:avLst/>
          </a:prstGeom>
          <a:effectLst>
            <a:outerShdw blurRad="50800" dist="127000" dir="2700000" algn="ctr" rotWithShape="0">
              <a:schemeClr val="tx1">
                <a:alpha val="40000"/>
              </a:schemeClr>
            </a:outerShdw>
          </a:effectLst>
        </p:spPr>
      </p:pic>
      <p:pic>
        <p:nvPicPr>
          <p:cNvPr id="12" name="Picture 1032"/>
          <p:cNvPicPr>
            <a:picLocks noChangeAspect="1" noChangeArrowheads="1"/>
          </p:cNvPicPr>
          <p:nvPr/>
        </p:nvPicPr>
        <p:blipFill>
          <a:blip r:embed="rId7" cstate="print"/>
          <a:srcRect/>
          <a:stretch>
            <a:fillRect/>
          </a:stretch>
        </p:blipFill>
        <p:spPr bwMode="auto">
          <a:xfrm>
            <a:off x="6188526" y="1623654"/>
            <a:ext cx="1649187" cy="1099458"/>
          </a:xfrm>
          <a:prstGeom prst="rect">
            <a:avLst/>
          </a:prstGeom>
          <a:noFill/>
          <a:ln w="9525">
            <a:noFill/>
            <a:miter lim="800000"/>
            <a:headEnd/>
            <a:tailEnd/>
          </a:ln>
          <a:effectLst>
            <a:outerShdw blurRad="50800" dist="127000" dir="2700000" algn="ctr" rotWithShape="0">
              <a:schemeClr val="tx1">
                <a:alpha val="40000"/>
              </a:schemeClr>
            </a:outerShdw>
          </a:effectLst>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9512" y="4198075"/>
            <a:ext cx="2957489" cy="1974124"/>
          </a:xfrm>
          <a:prstGeom prst="rect">
            <a:avLst/>
          </a:prstGeom>
          <a:effectLst>
            <a:outerShdw blurRad="50800" dist="127000" dir="2700000" algn="ctr" rotWithShape="0">
              <a:schemeClr val="tx1">
                <a:alpha val="40000"/>
              </a:schemeClr>
            </a:outerShdw>
          </a:effectLst>
        </p:spPr>
      </p:pic>
      <p:sp>
        <p:nvSpPr>
          <p:cNvPr id="13" name="Holder 4"/>
          <p:cNvSpPr txBox="1">
            <a:spLocks/>
          </p:cNvSpPr>
          <p:nvPr/>
        </p:nvSpPr>
        <p:spPr>
          <a:xfrm>
            <a:off x="5304955" y="6530112"/>
            <a:ext cx="2080136" cy="215444"/>
          </a:xfrm>
          <a:prstGeom prst="rect">
            <a:avLst/>
          </a:prstGeom>
        </p:spPr>
        <p:txBody>
          <a:bodyPr wrap="square" lIns="0" tIns="0" rIns="0" bIns="0">
            <a:spAutoFit/>
          </a:bodyPr>
          <a:lstStyle>
            <a:defPPr>
              <a:defRPr lang="en-US"/>
            </a:defPPr>
            <a:lvl1pPr algn="l" rtl="0" fontAlgn="base">
              <a:spcBef>
                <a:spcPct val="0"/>
              </a:spcBef>
              <a:spcAft>
                <a:spcPct val="0"/>
              </a:spcAft>
              <a:defRPr sz="1600" b="1" i="1" kern="1200">
                <a:solidFill>
                  <a:schemeClr val="tx1"/>
                </a:solidFill>
                <a:latin typeface="Century Schoolbook"/>
                <a:ea typeface="+mn-ea"/>
                <a:cs typeface="Century Schoolbook"/>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marL="12700" fontAlgn="auto">
              <a:spcBef>
                <a:spcPts val="0"/>
              </a:spcBef>
              <a:spcAft>
                <a:spcPts val="0"/>
              </a:spcAft>
            </a:pPr>
            <a:r>
              <a:rPr lang="en-US" sz="1400" spc="-15" dirty="0">
                <a:solidFill>
                  <a:prstClr val="black"/>
                </a:solidFill>
                <a:latin typeface="Times New Roman" panose="02020603050405020304" pitchFamily="18" charset="0"/>
                <a:cs typeface="Times New Roman" panose="02020603050405020304" pitchFamily="18" charset="0"/>
              </a:rPr>
              <a:t>Built Right, Ready to Fight</a:t>
            </a:r>
            <a:endParaRPr lang="en-US" sz="1400" spc="-1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p:txBody>
          <a:bodyPr/>
          <a:lstStyle/>
          <a:p>
            <a:r>
              <a:rPr lang="en-US" altLang="en-US" sz="3200" dirty="0" smtClean="0"/>
              <a:t>Team Hill </a:t>
            </a:r>
            <a:r>
              <a:rPr lang="en-US" altLang="en-US" sz="3200" dirty="0"/>
              <a:t>AFB Depends on Higher Education to Recruit and Retain </a:t>
            </a:r>
          </a:p>
        </p:txBody>
      </p:sp>
      <p:sp>
        <p:nvSpPr>
          <p:cNvPr id="5" name="Content Placeholder 4"/>
          <p:cNvSpPr>
            <a:spLocks noGrp="1"/>
          </p:cNvSpPr>
          <p:nvPr>
            <p:ph idx="1"/>
          </p:nvPr>
        </p:nvSpPr>
        <p:spPr/>
        <p:txBody>
          <a:bodyPr>
            <a:normAutofit/>
          </a:bodyPr>
          <a:lstStyle/>
          <a:p>
            <a:pPr>
              <a:defRPr/>
            </a:pPr>
            <a:r>
              <a:rPr lang="en-US" dirty="0" smtClean="0"/>
              <a:t>Team Hill AFB Composition</a:t>
            </a:r>
          </a:p>
          <a:p>
            <a:pPr lvl="1">
              <a:defRPr/>
            </a:pPr>
            <a:r>
              <a:rPr lang="en-US" dirty="0"/>
              <a:t>L</a:t>
            </a:r>
            <a:r>
              <a:rPr lang="en-US" dirty="0" smtClean="0"/>
              <a:t>argest single-site employer in the state of Utah</a:t>
            </a:r>
          </a:p>
          <a:p>
            <a:pPr lvl="1">
              <a:defRPr/>
            </a:pPr>
            <a:r>
              <a:rPr lang="en-US" dirty="0" smtClean="0"/>
              <a:t>Professional Positions - 3K</a:t>
            </a:r>
          </a:p>
          <a:p>
            <a:pPr lvl="1">
              <a:defRPr/>
            </a:pPr>
            <a:r>
              <a:rPr lang="en-US" dirty="0" smtClean="0"/>
              <a:t>Technical, Administrative, Clerical Positions - 10K </a:t>
            </a:r>
          </a:p>
          <a:p>
            <a:pPr>
              <a:defRPr/>
            </a:pPr>
            <a:r>
              <a:rPr lang="en-US" dirty="0" smtClean="0"/>
              <a:t>#1 Recruiting Sources</a:t>
            </a:r>
          </a:p>
          <a:p>
            <a:pPr marL="904875" lvl="1" indent="-457200">
              <a:defRPr/>
            </a:pPr>
            <a:r>
              <a:rPr lang="en-US" dirty="0" smtClean="0"/>
              <a:t>Accredited Universities</a:t>
            </a:r>
          </a:p>
          <a:p>
            <a:pPr marL="904875" lvl="1" indent="-457200">
              <a:defRPr/>
            </a:pPr>
            <a:r>
              <a:rPr lang="en-US" dirty="0" smtClean="0"/>
              <a:t>Technical Colleges</a:t>
            </a:r>
          </a:p>
          <a:p>
            <a:pPr>
              <a:defRPr/>
            </a:pPr>
            <a:r>
              <a:rPr lang="en-US" dirty="0" smtClean="0"/>
              <a:t>Higher Education improves Retention </a:t>
            </a:r>
          </a:p>
          <a:p>
            <a:pPr lvl="1">
              <a:defRPr/>
            </a:pPr>
            <a:r>
              <a:rPr lang="en-US" dirty="0" smtClean="0"/>
              <a:t>Pay Increases</a:t>
            </a:r>
          </a:p>
          <a:p>
            <a:pPr lvl="1">
              <a:defRPr/>
            </a:pPr>
            <a:r>
              <a:rPr lang="en-US" dirty="0" smtClean="0"/>
              <a:t>Job Satisfaction</a:t>
            </a:r>
          </a:p>
          <a:p>
            <a:pPr lvl="1">
              <a:defRPr/>
            </a:pPr>
            <a:r>
              <a:rPr lang="en-US" dirty="0" smtClean="0"/>
              <a:t>Career Progression </a:t>
            </a:r>
          </a:p>
          <a:p>
            <a:pPr>
              <a:defRPr/>
            </a:pPr>
            <a:endParaRPr lang="en-US" dirty="0" smtClean="0"/>
          </a:p>
          <a:p>
            <a:pPr marL="447675" lvl="1" indent="0">
              <a:buNone/>
              <a:defRPr/>
            </a:pPr>
            <a:endParaRPr lang="en-US" dirty="0" smtClean="0"/>
          </a:p>
          <a:p>
            <a:pPr marL="0" indent="0">
              <a:buNone/>
              <a:defRPr/>
            </a:pPr>
            <a:endParaRPr lang="en-US" dirty="0" smtClean="0"/>
          </a:p>
          <a:p>
            <a:pPr>
              <a:defRPr/>
            </a:pPr>
            <a:endParaRPr lang="en-US" dirty="0" smtClean="0"/>
          </a:p>
          <a:p>
            <a:pPr marL="0" indent="0">
              <a:buNone/>
              <a:defRPr/>
            </a:pP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724" y="3952566"/>
            <a:ext cx="5182526" cy="2295834"/>
          </a:xfrm>
          <a:prstGeom prst="rect">
            <a:avLst/>
          </a:prstGeom>
        </p:spPr>
      </p:pic>
    </p:spTree>
    <p:extLst>
      <p:ext uri="{BB962C8B-B14F-4D97-AF65-F5344CB8AC3E}">
        <p14:creationId xmlns:p14="http://schemas.microsoft.com/office/powerpoint/2010/main" val="11774641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 name="Straight Connector 132"/>
          <p:cNvCxnSpPr/>
          <p:nvPr/>
        </p:nvCxnSpPr>
        <p:spPr>
          <a:xfrm>
            <a:off x="4824817" y="1697177"/>
            <a:ext cx="335558" cy="890908"/>
          </a:xfrm>
          <a:prstGeom prst="line">
            <a:avLst/>
          </a:prstGeom>
          <a:ln w="177800">
            <a:solidFill>
              <a:schemeClr val="accent3">
                <a:lumMod val="40000"/>
                <a:lumOff val="60000"/>
              </a:schemeClr>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6352480" y="1686298"/>
            <a:ext cx="335558" cy="890908"/>
          </a:xfrm>
          <a:prstGeom prst="line">
            <a:avLst/>
          </a:prstGeom>
          <a:ln w="177800">
            <a:solidFill>
              <a:schemeClr val="accent3">
                <a:lumMod val="40000"/>
                <a:lumOff val="60000"/>
              </a:schemeClr>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524001" y="21128"/>
            <a:ext cx="9143999" cy="523220"/>
          </a:xfrm>
          <a:prstGeom prst="rect">
            <a:avLst/>
          </a:prstGeom>
          <a:noFill/>
        </p:spPr>
        <p:txBody>
          <a:bodyPr wrap="square" rtlCol="0">
            <a:spAutoFit/>
          </a:bodyPr>
          <a:lstStyle/>
          <a:p>
            <a:pPr algn="ctr" fontAlgn="auto">
              <a:spcBef>
                <a:spcPts val="0"/>
              </a:spcBef>
              <a:spcAft>
                <a:spcPts val="0"/>
              </a:spcAft>
            </a:pPr>
            <a:r>
              <a:rPr lang="en-US" sz="2800" b="1" i="1" dirty="0">
                <a:solidFill>
                  <a:prstClr val="black"/>
                </a:solidFill>
                <a:effectLst>
                  <a:outerShdw blurRad="38100" dist="38100" dir="2700000" algn="tl">
                    <a:srgbClr val="000000">
                      <a:alpha val="43137"/>
                    </a:srgbClr>
                  </a:outerShdw>
                </a:effectLst>
                <a:latin typeface="Calibri"/>
              </a:rPr>
              <a:t>Notional Paths for a...</a:t>
            </a:r>
          </a:p>
        </p:txBody>
      </p:sp>
      <p:sp>
        <p:nvSpPr>
          <p:cNvPr id="50" name="TextBox 49"/>
          <p:cNvSpPr txBox="1"/>
          <p:nvPr/>
        </p:nvSpPr>
        <p:spPr>
          <a:xfrm>
            <a:off x="1623939" y="589668"/>
            <a:ext cx="9044060" cy="400110"/>
          </a:xfrm>
          <a:prstGeom prst="rect">
            <a:avLst/>
          </a:prstGeom>
          <a:noFill/>
        </p:spPr>
        <p:txBody>
          <a:bodyPr wrap="square" rtlCol="0">
            <a:spAutoFit/>
          </a:bodyPr>
          <a:lstStyle/>
          <a:p>
            <a:pPr fontAlgn="auto">
              <a:spcBef>
                <a:spcPts val="0"/>
              </a:spcBef>
              <a:spcAft>
                <a:spcPts val="0"/>
              </a:spcAft>
              <a:tabLst>
                <a:tab pos="3028950" algn="l"/>
              </a:tabLst>
            </a:pPr>
            <a:r>
              <a:rPr lang="en-US" sz="2000" b="1" u="sng" dirty="0">
                <a:solidFill>
                  <a:prstClr val="black"/>
                </a:solidFill>
                <a:effectLst>
                  <a:outerShdw blurRad="38100" dist="38100" dir="2700000" algn="tl">
                    <a:srgbClr val="000000">
                      <a:alpha val="43137"/>
                    </a:srgbClr>
                  </a:outerShdw>
                </a:effectLst>
                <a:latin typeface="Calibri"/>
              </a:rPr>
              <a:t>Composites Technician</a:t>
            </a:r>
            <a:r>
              <a:rPr lang="en-US" sz="2000" b="1" dirty="0">
                <a:solidFill>
                  <a:prstClr val="black"/>
                </a:solidFill>
                <a:effectLst>
                  <a:outerShdw blurRad="38100" dist="38100" dir="2700000" algn="tl">
                    <a:srgbClr val="000000">
                      <a:alpha val="43137"/>
                    </a:srgbClr>
                  </a:outerShdw>
                </a:effectLst>
                <a:latin typeface="Calibri"/>
              </a:rPr>
              <a:t>	</a:t>
            </a:r>
            <a:r>
              <a:rPr lang="en-US" sz="2000" b="1" u="sng" dirty="0">
                <a:solidFill>
                  <a:prstClr val="black"/>
                </a:solidFill>
                <a:effectLst>
                  <a:outerShdw blurRad="38100" dist="38100" dir="2700000" algn="tl">
                    <a:srgbClr val="000000">
                      <a:alpha val="43137"/>
                    </a:srgbClr>
                  </a:outerShdw>
                </a:effectLst>
                <a:latin typeface="Calibri"/>
              </a:rPr>
              <a:t>Materials/Industrial/Mechanical Engineer</a:t>
            </a:r>
            <a:r>
              <a:rPr lang="en-US" sz="2000" b="1" dirty="0">
                <a:solidFill>
                  <a:prstClr val="black"/>
                </a:solidFill>
                <a:effectLst>
                  <a:outerShdw blurRad="38100" dist="38100" dir="2700000" algn="tl">
                    <a:srgbClr val="000000">
                      <a:alpha val="43137"/>
                    </a:srgbClr>
                  </a:outerShdw>
                </a:effectLst>
                <a:latin typeface="Calibri"/>
              </a:rPr>
              <a:t>	</a:t>
            </a:r>
            <a:r>
              <a:rPr lang="en-US" sz="2000" b="1" u="sng" dirty="0">
                <a:solidFill>
                  <a:prstClr val="black"/>
                </a:solidFill>
                <a:effectLst>
                  <a:outerShdw blurRad="38100" dist="38100" dir="2700000" algn="tl">
                    <a:srgbClr val="000000">
                      <a:alpha val="43137"/>
                    </a:srgbClr>
                  </a:outerShdw>
                </a:effectLst>
                <a:latin typeface="Calibri"/>
              </a:rPr>
              <a:t> </a:t>
            </a:r>
          </a:p>
        </p:txBody>
      </p:sp>
      <p:sp>
        <p:nvSpPr>
          <p:cNvPr id="2" name="Right Arrow 1"/>
          <p:cNvSpPr/>
          <p:nvPr/>
        </p:nvSpPr>
        <p:spPr>
          <a:xfrm>
            <a:off x="4212926" y="744023"/>
            <a:ext cx="411524" cy="14843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sysClr val="windowText" lastClr="000000"/>
              </a:solidFill>
              <a:latin typeface="Calibri"/>
            </a:endParaRPr>
          </a:p>
        </p:txBody>
      </p:sp>
      <p:sp>
        <p:nvSpPr>
          <p:cNvPr id="52" name="TextBox 51"/>
          <p:cNvSpPr txBox="1"/>
          <p:nvPr/>
        </p:nvSpPr>
        <p:spPr>
          <a:xfrm>
            <a:off x="1524000" y="3791052"/>
            <a:ext cx="9144000" cy="400110"/>
          </a:xfrm>
          <a:prstGeom prst="rect">
            <a:avLst/>
          </a:prstGeom>
          <a:noFill/>
        </p:spPr>
        <p:txBody>
          <a:bodyPr wrap="square" rtlCol="0">
            <a:spAutoFit/>
          </a:bodyPr>
          <a:lstStyle/>
          <a:p>
            <a:pPr fontAlgn="auto">
              <a:spcBef>
                <a:spcPts val="0"/>
              </a:spcBef>
              <a:spcAft>
                <a:spcPts val="0"/>
              </a:spcAft>
              <a:tabLst>
                <a:tab pos="3028950" algn="l"/>
              </a:tabLst>
            </a:pPr>
            <a:r>
              <a:rPr lang="en-US" sz="2000" b="1" u="sng" dirty="0">
                <a:solidFill>
                  <a:prstClr val="black"/>
                </a:solidFill>
                <a:effectLst>
                  <a:outerShdw blurRad="38100" dist="38100" dir="2700000" algn="tl">
                    <a:srgbClr val="000000">
                      <a:alpha val="43137"/>
                    </a:srgbClr>
                  </a:outerShdw>
                </a:effectLst>
                <a:latin typeface="Calibri"/>
              </a:rPr>
              <a:t>IT/Software Technician</a:t>
            </a:r>
            <a:r>
              <a:rPr lang="en-US" sz="2000" b="1" dirty="0">
                <a:solidFill>
                  <a:prstClr val="black"/>
                </a:solidFill>
                <a:effectLst>
                  <a:outerShdw blurRad="38100" dist="38100" dir="2700000" algn="tl">
                    <a:srgbClr val="000000">
                      <a:alpha val="43137"/>
                    </a:srgbClr>
                  </a:outerShdw>
                </a:effectLst>
                <a:latin typeface="Calibri"/>
              </a:rPr>
              <a:t>	</a:t>
            </a:r>
            <a:r>
              <a:rPr lang="en-US" sz="2000" b="1" u="sng" dirty="0">
                <a:solidFill>
                  <a:prstClr val="black"/>
                </a:solidFill>
                <a:effectLst>
                  <a:outerShdw blurRad="38100" dist="38100" dir="2700000" algn="tl">
                    <a:srgbClr val="000000">
                      <a:alpha val="43137"/>
                    </a:srgbClr>
                  </a:outerShdw>
                </a:effectLst>
                <a:latin typeface="Calibri"/>
              </a:rPr>
              <a:t>IT Professional, </a:t>
            </a:r>
            <a:r>
              <a:rPr lang="en-US" sz="2000" b="1" u="sng" dirty="0" err="1">
                <a:solidFill>
                  <a:prstClr val="black"/>
                </a:solidFill>
                <a:effectLst>
                  <a:outerShdw blurRad="38100" dist="38100" dir="2700000" algn="tl">
                    <a:srgbClr val="000000">
                      <a:alpha val="43137"/>
                    </a:srgbClr>
                  </a:outerShdw>
                </a:effectLst>
                <a:latin typeface="Calibri"/>
              </a:rPr>
              <a:t>Elec</a:t>
            </a:r>
            <a:r>
              <a:rPr lang="en-US" sz="2000" b="1" u="sng" dirty="0">
                <a:solidFill>
                  <a:prstClr val="black"/>
                </a:solidFill>
                <a:effectLst>
                  <a:outerShdw blurRad="38100" dist="38100" dir="2700000" algn="tl">
                    <a:srgbClr val="000000">
                      <a:alpha val="43137"/>
                    </a:srgbClr>
                  </a:outerShdw>
                </a:effectLst>
                <a:latin typeface="Calibri"/>
              </a:rPr>
              <a:t>/Comp Engineer, Computer Scientist</a:t>
            </a:r>
          </a:p>
        </p:txBody>
      </p:sp>
      <p:sp>
        <p:nvSpPr>
          <p:cNvPr id="59" name="Freeform 58"/>
          <p:cNvSpPr/>
          <p:nvPr/>
        </p:nvSpPr>
        <p:spPr>
          <a:xfrm>
            <a:off x="3710558" y="1697177"/>
            <a:ext cx="4366643" cy="1054444"/>
          </a:xfrm>
          <a:custGeom>
            <a:avLst/>
            <a:gdLst>
              <a:gd name="connsiteX0" fmla="*/ 0 w 4267200"/>
              <a:gd name="connsiteY0" fmla="*/ 1348740 h 1348740"/>
              <a:gd name="connsiteX1" fmla="*/ 952500 w 4267200"/>
              <a:gd name="connsiteY1" fmla="*/ 7620 h 1348740"/>
              <a:gd name="connsiteX2" fmla="*/ 4267200 w 4267200"/>
              <a:gd name="connsiteY2" fmla="*/ 0 h 1348740"/>
            </a:gdLst>
            <a:ahLst/>
            <a:cxnLst>
              <a:cxn ang="0">
                <a:pos x="connsiteX0" y="connsiteY0"/>
              </a:cxn>
              <a:cxn ang="0">
                <a:pos x="connsiteX1" y="connsiteY1"/>
              </a:cxn>
              <a:cxn ang="0">
                <a:pos x="connsiteX2" y="connsiteY2"/>
              </a:cxn>
            </a:cxnLst>
            <a:rect l="l" t="t" r="r" b="b"/>
            <a:pathLst>
              <a:path w="4267200" h="1348740">
                <a:moveTo>
                  <a:pt x="0" y="1348740"/>
                </a:moveTo>
                <a:lnTo>
                  <a:pt x="952500" y="7620"/>
                </a:lnTo>
                <a:lnTo>
                  <a:pt x="4267200" y="0"/>
                </a:lnTo>
              </a:path>
            </a:pathLst>
          </a:custGeom>
          <a:noFill/>
          <a:ln w="381000">
            <a:solidFill>
              <a:schemeClr val="accent3">
                <a:lumMod val="40000"/>
                <a:lumOff val="60000"/>
              </a:schemeClr>
            </a:solidFill>
            <a:tailEnd type="triangle"/>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cxnSp>
        <p:nvCxnSpPr>
          <p:cNvPr id="60" name="Straight Connector 59"/>
          <p:cNvCxnSpPr/>
          <p:nvPr/>
        </p:nvCxnSpPr>
        <p:spPr>
          <a:xfrm flipV="1">
            <a:off x="1266060" y="2682383"/>
            <a:ext cx="9249541" cy="50154"/>
          </a:xfrm>
          <a:prstGeom prst="line">
            <a:avLst/>
          </a:prstGeom>
          <a:ln w="406400">
            <a:solidFill>
              <a:schemeClr val="accent3">
                <a:lumMod val="40000"/>
                <a:lumOff val="60000"/>
              </a:schemeClr>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1799399" y="2529392"/>
            <a:ext cx="9108831" cy="369332"/>
          </a:xfrm>
          <a:prstGeom prst="rect">
            <a:avLst/>
          </a:prstGeom>
          <a:noFill/>
        </p:spPr>
        <p:txBody>
          <a:bodyPr wrap="square" rtlCol="0">
            <a:spAutoFit/>
          </a:bodyPr>
          <a:lstStyle/>
          <a:p>
            <a:pPr fontAlgn="auto">
              <a:spcBef>
                <a:spcPts val="0"/>
              </a:spcBef>
              <a:spcAft>
                <a:spcPts val="0"/>
              </a:spcAft>
              <a:tabLst>
                <a:tab pos="57150" algn="l"/>
                <a:tab pos="795338" algn="l"/>
                <a:tab pos="1662113" algn="l"/>
                <a:tab pos="2517775" algn="l"/>
                <a:tab pos="3538538" algn="l"/>
                <a:tab pos="4121150" algn="l"/>
                <a:tab pos="5319713" algn="l"/>
                <a:tab pos="5997575" algn="l"/>
              </a:tabLst>
            </a:pPr>
            <a:r>
              <a:rPr lang="en-US" sz="1800" dirty="0">
                <a:solidFill>
                  <a:prstClr val="black"/>
                </a:solidFill>
                <a:effectLst>
                  <a:outerShdw blurRad="38100" dist="38100" dir="2700000" algn="tl">
                    <a:srgbClr val="000000">
                      <a:alpha val="43137"/>
                    </a:srgbClr>
                  </a:outerShdw>
                </a:effectLst>
                <a:latin typeface="Calibri"/>
              </a:rPr>
              <a:t>9	10	11	12	</a:t>
            </a:r>
            <a:r>
              <a:rPr lang="en-US" sz="1800" dirty="0" err="1">
                <a:solidFill>
                  <a:prstClr val="black"/>
                </a:solidFill>
                <a:effectLst>
                  <a:outerShdw blurRad="38100" dist="38100" dir="2700000" algn="tl">
                    <a:srgbClr val="000000">
                      <a:alpha val="43137"/>
                    </a:srgbClr>
                  </a:outerShdw>
                </a:effectLst>
                <a:latin typeface="Calibri"/>
              </a:rPr>
              <a:t>Fr</a:t>
            </a:r>
            <a:r>
              <a:rPr lang="en-US" sz="1800" dirty="0">
                <a:solidFill>
                  <a:prstClr val="black"/>
                </a:solidFill>
                <a:effectLst>
                  <a:outerShdw blurRad="38100" dist="38100" dir="2700000" algn="tl">
                    <a:srgbClr val="000000">
                      <a:alpha val="43137"/>
                    </a:srgbClr>
                  </a:outerShdw>
                </a:effectLst>
                <a:latin typeface="Calibri"/>
              </a:rPr>
              <a:t>	So	</a:t>
            </a:r>
            <a:r>
              <a:rPr lang="en-US" sz="1800" dirty="0" err="1">
                <a:solidFill>
                  <a:prstClr val="black"/>
                </a:solidFill>
                <a:effectLst>
                  <a:outerShdw blurRad="38100" dist="38100" dir="2700000" algn="tl">
                    <a:srgbClr val="000000">
                      <a:alpha val="43137"/>
                    </a:srgbClr>
                  </a:outerShdw>
                </a:effectLst>
                <a:latin typeface="Calibri"/>
              </a:rPr>
              <a:t>Jr</a:t>
            </a:r>
            <a:r>
              <a:rPr lang="en-US" sz="1800" dirty="0">
                <a:solidFill>
                  <a:prstClr val="black"/>
                </a:solidFill>
                <a:effectLst>
                  <a:outerShdw blurRad="38100" dist="38100" dir="2700000" algn="tl">
                    <a:srgbClr val="000000">
                      <a:alpha val="43137"/>
                    </a:srgbClr>
                  </a:outerShdw>
                </a:effectLst>
                <a:latin typeface="Calibri"/>
              </a:rPr>
              <a:t>	</a:t>
            </a:r>
            <a:r>
              <a:rPr lang="en-US" sz="1800" dirty="0" err="1">
                <a:solidFill>
                  <a:prstClr val="black"/>
                </a:solidFill>
                <a:effectLst>
                  <a:outerShdw blurRad="38100" dist="38100" dir="2700000" algn="tl">
                    <a:srgbClr val="000000">
                      <a:alpha val="43137"/>
                    </a:srgbClr>
                  </a:outerShdw>
                </a:effectLst>
                <a:latin typeface="Calibri"/>
              </a:rPr>
              <a:t>Sr</a:t>
            </a:r>
            <a:r>
              <a:rPr lang="en-US" sz="1800" dirty="0">
                <a:solidFill>
                  <a:prstClr val="black"/>
                </a:solidFill>
                <a:effectLst>
                  <a:outerShdw blurRad="38100" dist="38100" dir="2700000" algn="tl">
                    <a:srgbClr val="000000">
                      <a:alpha val="43137"/>
                    </a:srgbClr>
                  </a:outerShdw>
                </a:effectLst>
                <a:latin typeface="Calibri"/>
              </a:rPr>
              <a:t>			</a:t>
            </a:r>
          </a:p>
        </p:txBody>
      </p:sp>
      <p:sp>
        <p:nvSpPr>
          <p:cNvPr id="90" name="TextBox 89"/>
          <p:cNvSpPr txBox="1"/>
          <p:nvPr/>
        </p:nvSpPr>
        <p:spPr>
          <a:xfrm>
            <a:off x="7081008" y="908466"/>
            <a:ext cx="3563241" cy="861774"/>
          </a:xfrm>
          <a:prstGeom prst="rect">
            <a:avLst/>
          </a:prstGeom>
          <a:noFill/>
        </p:spPr>
        <p:txBody>
          <a:bodyPr wrap="square" rtlCol="0">
            <a:spAutoFit/>
          </a:bodyPr>
          <a:lstStyle/>
          <a:p>
            <a:pPr fontAlgn="auto">
              <a:spcBef>
                <a:spcPts val="0"/>
              </a:spcBef>
              <a:spcAft>
                <a:spcPts val="0"/>
              </a:spcAft>
            </a:pPr>
            <a:r>
              <a:rPr lang="en-US" b="1" u="sng" dirty="0">
                <a:solidFill>
                  <a:prstClr val="black"/>
                </a:solidFill>
                <a:latin typeface="Calibri"/>
              </a:rPr>
              <a:t>Employment Opportunities, including...</a:t>
            </a:r>
          </a:p>
          <a:p>
            <a:pPr fontAlgn="auto">
              <a:spcBef>
                <a:spcPts val="0"/>
              </a:spcBef>
              <a:spcAft>
                <a:spcPts val="0"/>
              </a:spcAft>
            </a:pPr>
            <a:r>
              <a:rPr lang="en-US" sz="1200" b="1" dirty="0">
                <a:solidFill>
                  <a:prstClr val="black"/>
                </a:solidFill>
                <a:latin typeface="Calibri"/>
              </a:rPr>
              <a:t>- Aerospace/Defense/Recreational composites</a:t>
            </a:r>
          </a:p>
          <a:p>
            <a:pPr fontAlgn="auto">
              <a:spcBef>
                <a:spcPts val="0"/>
              </a:spcBef>
              <a:spcAft>
                <a:spcPts val="0"/>
              </a:spcAft>
            </a:pPr>
            <a:r>
              <a:rPr lang="en-US" sz="1200" b="1" dirty="0">
                <a:solidFill>
                  <a:prstClr val="black"/>
                </a:solidFill>
                <a:latin typeface="Calibri"/>
              </a:rPr>
              <a:t>- MRO of composite aerospace systems</a:t>
            </a:r>
          </a:p>
          <a:p>
            <a:pPr fontAlgn="auto">
              <a:spcBef>
                <a:spcPts val="0"/>
              </a:spcBef>
              <a:spcAft>
                <a:spcPts val="0"/>
              </a:spcAft>
            </a:pPr>
            <a:r>
              <a:rPr lang="en-US" sz="1200" b="1" dirty="0">
                <a:solidFill>
                  <a:prstClr val="black"/>
                </a:solidFill>
                <a:latin typeface="Calibri"/>
              </a:rPr>
              <a:t>- Ready-made path &amp; skills to succeed in BS program</a:t>
            </a:r>
          </a:p>
        </p:txBody>
      </p:sp>
      <p:pic>
        <p:nvPicPr>
          <p:cNvPr id="97" name="Picture 2" descr="Image result for certifica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5450" y="1509550"/>
            <a:ext cx="502751" cy="3534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0" name="TextBox 99"/>
          <p:cNvSpPr txBox="1"/>
          <p:nvPr/>
        </p:nvSpPr>
        <p:spPr>
          <a:xfrm>
            <a:off x="1524001" y="2861376"/>
            <a:ext cx="3636374" cy="584775"/>
          </a:xfrm>
          <a:prstGeom prst="rect">
            <a:avLst/>
          </a:prstGeom>
          <a:noFill/>
        </p:spPr>
        <p:txBody>
          <a:bodyPr wrap="square" rtlCol="0">
            <a:spAutoFit/>
          </a:bodyPr>
          <a:lstStyle/>
          <a:p>
            <a:pPr algn="ctr" fontAlgn="auto">
              <a:spcBef>
                <a:spcPts val="0"/>
              </a:spcBef>
              <a:spcAft>
                <a:spcPts val="0"/>
              </a:spcAft>
              <a:tabLst>
                <a:tab pos="692150" algn="l"/>
                <a:tab pos="1371600" algn="l"/>
                <a:tab pos="2063750" algn="l"/>
                <a:tab pos="2743200" algn="l"/>
                <a:tab pos="3435350" algn="l"/>
                <a:tab pos="4114800" algn="l"/>
                <a:tab pos="4806950" algn="l"/>
                <a:tab pos="5427663" algn="l"/>
              </a:tabLst>
            </a:pPr>
            <a:r>
              <a:rPr lang="en-US" sz="1800" u="sng" dirty="0">
                <a:solidFill>
                  <a:prstClr val="black"/>
                </a:solidFill>
                <a:latin typeface="Calibri"/>
              </a:rPr>
              <a:t>High School CTE Courses</a:t>
            </a:r>
          </a:p>
          <a:p>
            <a:pPr algn="ctr" fontAlgn="auto">
              <a:spcBef>
                <a:spcPts val="0"/>
              </a:spcBef>
              <a:spcAft>
                <a:spcPts val="0"/>
              </a:spcAft>
              <a:tabLst>
                <a:tab pos="692150" algn="l"/>
                <a:tab pos="1371600" algn="l"/>
                <a:tab pos="2063750" algn="l"/>
                <a:tab pos="2743200" algn="l"/>
                <a:tab pos="3435350" algn="l"/>
                <a:tab pos="4114800" algn="l"/>
                <a:tab pos="4806950" algn="l"/>
                <a:tab pos="5427663" algn="l"/>
              </a:tabLst>
            </a:pPr>
            <a:r>
              <a:rPr lang="en-US" b="1" dirty="0">
                <a:solidFill>
                  <a:prstClr val="black"/>
                </a:solidFill>
                <a:latin typeface="Calibri"/>
              </a:rPr>
              <a:t>(Manufacturing, Metalworking, Composites)</a:t>
            </a:r>
          </a:p>
        </p:txBody>
      </p:sp>
      <p:sp>
        <p:nvSpPr>
          <p:cNvPr id="103" name="TextBox 102"/>
          <p:cNvSpPr txBox="1"/>
          <p:nvPr/>
        </p:nvSpPr>
        <p:spPr>
          <a:xfrm>
            <a:off x="8755737" y="2386475"/>
            <a:ext cx="2267662" cy="523220"/>
          </a:xfrm>
          <a:prstGeom prst="rect">
            <a:avLst/>
          </a:prstGeom>
          <a:noFill/>
        </p:spPr>
        <p:txBody>
          <a:bodyPr wrap="square" rtlCol="0">
            <a:spAutoFit/>
          </a:bodyPr>
          <a:lstStyle/>
          <a:p>
            <a:pPr algn="ctr" fontAlgn="auto">
              <a:spcBef>
                <a:spcPts val="0"/>
              </a:spcBef>
              <a:spcAft>
                <a:spcPts val="0"/>
              </a:spcAft>
            </a:pPr>
            <a:r>
              <a:rPr lang="en-US" b="1" u="sng" dirty="0">
                <a:solidFill>
                  <a:prstClr val="black"/>
                </a:solidFill>
                <a:latin typeface="Calibri"/>
              </a:rPr>
              <a:t>Employment/</a:t>
            </a:r>
          </a:p>
          <a:p>
            <a:pPr algn="ctr" fontAlgn="auto">
              <a:spcBef>
                <a:spcPts val="0"/>
              </a:spcBef>
              <a:spcAft>
                <a:spcPts val="0"/>
              </a:spcAft>
            </a:pPr>
            <a:r>
              <a:rPr lang="en-US" b="1" u="sng" dirty="0">
                <a:solidFill>
                  <a:prstClr val="black"/>
                </a:solidFill>
                <a:latin typeface="Calibri"/>
              </a:rPr>
              <a:t>Grad School</a:t>
            </a:r>
            <a:endParaRPr lang="en-US" sz="1200" b="1" dirty="0">
              <a:solidFill>
                <a:prstClr val="black"/>
              </a:solidFill>
              <a:latin typeface="Calibri"/>
            </a:endParaRPr>
          </a:p>
        </p:txBody>
      </p:sp>
      <p:pic>
        <p:nvPicPr>
          <p:cNvPr id="118" name="Picture 4" descr="Image result for diploma">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0915" y="2700550"/>
            <a:ext cx="1045551" cy="588607"/>
          </a:xfrm>
          <a:prstGeom prst="rect">
            <a:avLst/>
          </a:prstGeom>
          <a:noFill/>
          <a:extLst>
            <a:ext uri="{909E8E84-426E-40DD-AFC4-6F175D3DCCD1}">
              <a14:hiddenFill xmlns:a14="http://schemas.microsoft.com/office/drawing/2010/main">
                <a:solidFill>
                  <a:srgbClr val="FFFFFF"/>
                </a:solidFill>
              </a14:hiddenFill>
            </a:ext>
          </a:extLst>
        </p:spPr>
      </p:pic>
      <p:sp>
        <p:nvSpPr>
          <p:cNvPr id="124" name="TextBox 123"/>
          <p:cNvSpPr txBox="1"/>
          <p:nvPr/>
        </p:nvSpPr>
        <p:spPr>
          <a:xfrm>
            <a:off x="4226860" y="958028"/>
            <a:ext cx="2930275" cy="584775"/>
          </a:xfrm>
          <a:prstGeom prst="rect">
            <a:avLst/>
          </a:prstGeom>
          <a:noFill/>
        </p:spPr>
        <p:txBody>
          <a:bodyPr wrap="square" rtlCol="0">
            <a:spAutoFit/>
          </a:bodyPr>
          <a:lstStyle/>
          <a:p>
            <a:pPr algn="ctr" fontAlgn="auto">
              <a:spcBef>
                <a:spcPts val="0"/>
              </a:spcBef>
              <a:spcAft>
                <a:spcPts val="0"/>
              </a:spcAft>
              <a:tabLst>
                <a:tab pos="692150" algn="l"/>
                <a:tab pos="1371600" algn="l"/>
                <a:tab pos="2063750" algn="l"/>
                <a:tab pos="2743200" algn="l"/>
                <a:tab pos="3435350" algn="l"/>
                <a:tab pos="4114800" algn="l"/>
                <a:tab pos="4806950" algn="l"/>
                <a:tab pos="5427663" algn="l"/>
              </a:tabLst>
            </a:pPr>
            <a:r>
              <a:rPr lang="en-US" sz="1800" u="sng" dirty="0">
                <a:solidFill>
                  <a:prstClr val="black"/>
                </a:solidFill>
                <a:latin typeface="Calibri"/>
              </a:rPr>
              <a:t>ATC Certificate</a:t>
            </a:r>
          </a:p>
          <a:p>
            <a:pPr algn="ctr" fontAlgn="auto">
              <a:spcBef>
                <a:spcPts val="0"/>
              </a:spcBef>
              <a:spcAft>
                <a:spcPts val="0"/>
              </a:spcAft>
              <a:tabLst>
                <a:tab pos="692150" algn="l"/>
                <a:tab pos="1371600" algn="l"/>
                <a:tab pos="2063750" algn="l"/>
                <a:tab pos="2743200" algn="l"/>
                <a:tab pos="3435350" algn="l"/>
                <a:tab pos="4114800" algn="l"/>
                <a:tab pos="4806950" algn="l"/>
                <a:tab pos="5427663" algn="l"/>
              </a:tabLst>
            </a:pPr>
            <a:r>
              <a:rPr lang="en-US" b="1" dirty="0">
                <a:solidFill>
                  <a:prstClr val="black"/>
                </a:solidFill>
                <a:latin typeface="Calibri"/>
              </a:rPr>
              <a:t>(Composites Technician)</a:t>
            </a:r>
          </a:p>
        </p:txBody>
      </p:sp>
      <p:sp>
        <p:nvSpPr>
          <p:cNvPr id="7" name="TextBox 6"/>
          <p:cNvSpPr txBox="1"/>
          <p:nvPr/>
        </p:nvSpPr>
        <p:spPr>
          <a:xfrm>
            <a:off x="4776246" y="2707460"/>
            <a:ext cx="439544" cy="369332"/>
          </a:xfrm>
          <a:prstGeom prst="rect">
            <a:avLst/>
          </a:prstGeom>
          <a:noFill/>
        </p:spPr>
        <p:txBody>
          <a:bodyPr wrap="none" rtlCol="0">
            <a:spAutoFit/>
          </a:bodyPr>
          <a:lstStyle/>
          <a:p>
            <a:pPr fontAlgn="auto">
              <a:spcBef>
                <a:spcPts val="0"/>
              </a:spcBef>
              <a:spcAft>
                <a:spcPts val="0"/>
              </a:spcAft>
            </a:pPr>
            <a:r>
              <a:rPr lang="en-US" sz="1800" b="1" dirty="0">
                <a:solidFill>
                  <a:prstClr val="white"/>
                </a:solidFill>
                <a:effectLst>
                  <a:outerShdw blurRad="38100" dist="38100" dir="2700000" algn="tl">
                    <a:srgbClr val="000000">
                      <a:alpha val="43137"/>
                    </a:srgbClr>
                  </a:outerShdw>
                </a:effectLst>
                <a:latin typeface="Calibri"/>
              </a:rPr>
              <a:t>HS</a:t>
            </a:r>
          </a:p>
        </p:txBody>
      </p:sp>
      <p:pic>
        <p:nvPicPr>
          <p:cNvPr id="127" name="Picture 4" descr="Image result for diploma">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8158" y="2697211"/>
            <a:ext cx="1045551" cy="588607"/>
          </a:xfrm>
          <a:prstGeom prst="rect">
            <a:avLst/>
          </a:prstGeom>
          <a:noFill/>
          <a:extLst>
            <a:ext uri="{909E8E84-426E-40DD-AFC4-6F175D3DCCD1}">
              <a14:hiddenFill xmlns:a14="http://schemas.microsoft.com/office/drawing/2010/main">
                <a:solidFill>
                  <a:srgbClr val="FFFFFF"/>
                </a:solidFill>
              </a14:hiddenFill>
            </a:ext>
          </a:extLst>
        </p:spPr>
      </p:pic>
      <p:sp>
        <p:nvSpPr>
          <p:cNvPr id="128" name="TextBox 127"/>
          <p:cNvSpPr txBox="1"/>
          <p:nvPr/>
        </p:nvSpPr>
        <p:spPr>
          <a:xfrm>
            <a:off x="6483489" y="2704121"/>
            <a:ext cx="433132" cy="369332"/>
          </a:xfrm>
          <a:prstGeom prst="rect">
            <a:avLst/>
          </a:prstGeom>
          <a:noFill/>
        </p:spPr>
        <p:txBody>
          <a:bodyPr wrap="none" rtlCol="0">
            <a:spAutoFit/>
          </a:bodyPr>
          <a:lstStyle/>
          <a:p>
            <a:pPr fontAlgn="auto">
              <a:spcBef>
                <a:spcPts val="0"/>
              </a:spcBef>
              <a:spcAft>
                <a:spcPts val="0"/>
              </a:spcAft>
            </a:pPr>
            <a:r>
              <a:rPr lang="en-US" sz="1800" b="1" dirty="0">
                <a:solidFill>
                  <a:prstClr val="white"/>
                </a:solidFill>
                <a:effectLst>
                  <a:outerShdw blurRad="38100" dist="38100" dir="2700000" algn="tl">
                    <a:srgbClr val="000000">
                      <a:alpha val="43137"/>
                    </a:srgbClr>
                  </a:outerShdw>
                </a:effectLst>
                <a:latin typeface="Calibri"/>
              </a:rPr>
              <a:t>AS</a:t>
            </a:r>
          </a:p>
        </p:txBody>
      </p:sp>
      <p:pic>
        <p:nvPicPr>
          <p:cNvPr id="129" name="Picture 4" descr="Image result for diploma">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3757" y="2694610"/>
            <a:ext cx="1045551" cy="588607"/>
          </a:xfrm>
          <a:prstGeom prst="rect">
            <a:avLst/>
          </a:prstGeom>
          <a:noFill/>
          <a:extLst>
            <a:ext uri="{909E8E84-426E-40DD-AFC4-6F175D3DCCD1}">
              <a14:hiddenFill xmlns:a14="http://schemas.microsoft.com/office/drawing/2010/main">
                <a:solidFill>
                  <a:srgbClr val="FFFFFF"/>
                </a:solidFill>
              </a14:hiddenFill>
            </a:ext>
          </a:extLst>
        </p:spPr>
      </p:pic>
      <p:sp>
        <p:nvSpPr>
          <p:cNvPr id="130" name="TextBox 129"/>
          <p:cNvSpPr txBox="1"/>
          <p:nvPr/>
        </p:nvSpPr>
        <p:spPr>
          <a:xfrm>
            <a:off x="8439088" y="2701520"/>
            <a:ext cx="423514" cy="369332"/>
          </a:xfrm>
          <a:prstGeom prst="rect">
            <a:avLst/>
          </a:prstGeom>
          <a:noFill/>
        </p:spPr>
        <p:txBody>
          <a:bodyPr wrap="none" rtlCol="0">
            <a:spAutoFit/>
          </a:bodyPr>
          <a:lstStyle/>
          <a:p>
            <a:pPr fontAlgn="auto">
              <a:spcBef>
                <a:spcPts val="0"/>
              </a:spcBef>
              <a:spcAft>
                <a:spcPts val="0"/>
              </a:spcAft>
            </a:pPr>
            <a:r>
              <a:rPr lang="en-US" sz="1800" b="1" dirty="0">
                <a:solidFill>
                  <a:prstClr val="white"/>
                </a:solidFill>
                <a:effectLst>
                  <a:outerShdw blurRad="38100" dist="38100" dir="2700000" algn="tl">
                    <a:srgbClr val="000000">
                      <a:alpha val="43137"/>
                    </a:srgbClr>
                  </a:outerShdw>
                </a:effectLst>
                <a:latin typeface="Calibri"/>
              </a:rPr>
              <a:t>BS</a:t>
            </a:r>
          </a:p>
        </p:txBody>
      </p:sp>
      <p:cxnSp>
        <p:nvCxnSpPr>
          <p:cNvPr id="136" name="Straight Connector 135"/>
          <p:cNvCxnSpPr/>
          <p:nvPr/>
        </p:nvCxnSpPr>
        <p:spPr>
          <a:xfrm>
            <a:off x="4834709" y="4936175"/>
            <a:ext cx="335558" cy="890908"/>
          </a:xfrm>
          <a:prstGeom prst="line">
            <a:avLst/>
          </a:prstGeom>
          <a:ln w="177800">
            <a:solidFill>
              <a:schemeClr val="accent3">
                <a:lumMod val="40000"/>
                <a:lumOff val="60000"/>
              </a:schemeClr>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6362372" y="4925296"/>
            <a:ext cx="335558" cy="890908"/>
          </a:xfrm>
          <a:prstGeom prst="line">
            <a:avLst/>
          </a:prstGeom>
          <a:ln w="177800">
            <a:solidFill>
              <a:schemeClr val="accent3">
                <a:lumMod val="40000"/>
                <a:lumOff val="60000"/>
              </a:schemeClr>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38" name="Freeform 137"/>
          <p:cNvSpPr/>
          <p:nvPr/>
        </p:nvSpPr>
        <p:spPr>
          <a:xfrm>
            <a:off x="3720450" y="4936175"/>
            <a:ext cx="4366643" cy="1054444"/>
          </a:xfrm>
          <a:custGeom>
            <a:avLst/>
            <a:gdLst>
              <a:gd name="connsiteX0" fmla="*/ 0 w 4267200"/>
              <a:gd name="connsiteY0" fmla="*/ 1348740 h 1348740"/>
              <a:gd name="connsiteX1" fmla="*/ 952500 w 4267200"/>
              <a:gd name="connsiteY1" fmla="*/ 7620 h 1348740"/>
              <a:gd name="connsiteX2" fmla="*/ 4267200 w 4267200"/>
              <a:gd name="connsiteY2" fmla="*/ 0 h 1348740"/>
            </a:gdLst>
            <a:ahLst/>
            <a:cxnLst>
              <a:cxn ang="0">
                <a:pos x="connsiteX0" y="connsiteY0"/>
              </a:cxn>
              <a:cxn ang="0">
                <a:pos x="connsiteX1" y="connsiteY1"/>
              </a:cxn>
              <a:cxn ang="0">
                <a:pos x="connsiteX2" y="connsiteY2"/>
              </a:cxn>
            </a:cxnLst>
            <a:rect l="l" t="t" r="r" b="b"/>
            <a:pathLst>
              <a:path w="4267200" h="1348740">
                <a:moveTo>
                  <a:pt x="0" y="1348740"/>
                </a:moveTo>
                <a:lnTo>
                  <a:pt x="952500" y="7620"/>
                </a:lnTo>
                <a:lnTo>
                  <a:pt x="4267200" y="0"/>
                </a:lnTo>
              </a:path>
            </a:pathLst>
          </a:custGeom>
          <a:noFill/>
          <a:ln w="381000">
            <a:solidFill>
              <a:schemeClr val="accent3">
                <a:lumMod val="40000"/>
                <a:lumOff val="60000"/>
              </a:schemeClr>
            </a:solidFill>
            <a:tailEnd type="triangle"/>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cxnSp>
        <p:nvCxnSpPr>
          <p:cNvPr id="139" name="Straight Connector 138"/>
          <p:cNvCxnSpPr/>
          <p:nvPr/>
        </p:nvCxnSpPr>
        <p:spPr>
          <a:xfrm flipV="1">
            <a:off x="1275952" y="5921381"/>
            <a:ext cx="9249541" cy="50154"/>
          </a:xfrm>
          <a:prstGeom prst="line">
            <a:avLst/>
          </a:prstGeom>
          <a:ln w="406400">
            <a:solidFill>
              <a:schemeClr val="accent3">
                <a:lumMod val="40000"/>
                <a:lumOff val="60000"/>
              </a:schemeClr>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1809291" y="5768390"/>
            <a:ext cx="9108831" cy="369332"/>
          </a:xfrm>
          <a:prstGeom prst="rect">
            <a:avLst/>
          </a:prstGeom>
          <a:noFill/>
        </p:spPr>
        <p:txBody>
          <a:bodyPr wrap="square" rtlCol="0">
            <a:spAutoFit/>
          </a:bodyPr>
          <a:lstStyle/>
          <a:p>
            <a:pPr fontAlgn="auto">
              <a:spcBef>
                <a:spcPts val="0"/>
              </a:spcBef>
              <a:spcAft>
                <a:spcPts val="0"/>
              </a:spcAft>
              <a:tabLst>
                <a:tab pos="57150" algn="l"/>
                <a:tab pos="795338" algn="l"/>
                <a:tab pos="1662113" algn="l"/>
                <a:tab pos="2517775" algn="l"/>
                <a:tab pos="3538538" algn="l"/>
                <a:tab pos="4168775" algn="l"/>
                <a:tab pos="5319713" algn="l"/>
                <a:tab pos="5997575" algn="l"/>
              </a:tabLst>
            </a:pPr>
            <a:r>
              <a:rPr lang="en-US" sz="1800" dirty="0">
                <a:solidFill>
                  <a:prstClr val="black"/>
                </a:solidFill>
                <a:effectLst>
                  <a:outerShdw blurRad="38100" dist="38100" dir="2700000" algn="tl">
                    <a:srgbClr val="000000">
                      <a:alpha val="43137"/>
                    </a:srgbClr>
                  </a:outerShdw>
                </a:effectLst>
                <a:latin typeface="Calibri"/>
              </a:rPr>
              <a:t>9	10	11	12	</a:t>
            </a:r>
            <a:r>
              <a:rPr lang="en-US" sz="1800" dirty="0" err="1">
                <a:solidFill>
                  <a:prstClr val="black"/>
                </a:solidFill>
                <a:effectLst>
                  <a:outerShdw blurRad="38100" dist="38100" dir="2700000" algn="tl">
                    <a:srgbClr val="000000">
                      <a:alpha val="43137"/>
                    </a:srgbClr>
                  </a:outerShdw>
                </a:effectLst>
                <a:latin typeface="Calibri"/>
              </a:rPr>
              <a:t>Fr</a:t>
            </a:r>
            <a:r>
              <a:rPr lang="en-US" sz="1800" dirty="0">
                <a:solidFill>
                  <a:prstClr val="black"/>
                </a:solidFill>
                <a:effectLst>
                  <a:outerShdw blurRad="38100" dist="38100" dir="2700000" algn="tl">
                    <a:srgbClr val="000000">
                      <a:alpha val="43137"/>
                    </a:srgbClr>
                  </a:outerShdw>
                </a:effectLst>
                <a:latin typeface="Calibri"/>
              </a:rPr>
              <a:t>	So	</a:t>
            </a:r>
            <a:r>
              <a:rPr lang="en-US" sz="1800" dirty="0" err="1">
                <a:solidFill>
                  <a:prstClr val="black"/>
                </a:solidFill>
                <a:effectLst>
                  <a:outerShdw blurRad="38100" dist="38100" dir="2700000" algn="tl">
                    <a:srgbClr val="000000">
                      <a:alpha val="43137"/>
                    </a:srgbClr>
                  </a:outerShdw>
                </a:effectLst>
                <a:latin typeface="Calibri"/>
              </a:rPr>
              <a:t>Jr</a:t>
            </a:r>
            <a:r>
              <a:rPr lang="en-US" sz="1800" dirty="0">
                <a:solidFill>
                  <a:prstClr val="black"/>
                </a:solidFill>
                <a:effectLst>
                  <a:outerShdw blurRad="38100" dist="38100" dir="2700000" algn="tl">
                    <a:srgbClr val="000000">
                      <a:alpha val="43137"/>
                    </a:srgbClr>
                  </a:outerShdw>
                </a:effectLst>
                <a:latin typeface="Calibri"/>
              </a:rPr>
              <a:t>	</a:t>
            </a:r>
            <a:r>
              <a:rPr lang="en-US" sz="1800" dirty="0" err="1">
                <a:solidFill>
                  <a:prstClr val="black"/>
                </a:solidFill>
                <a:effectLst>
                  <a:outerShdw blurRad="38100" dist="38100" dir="2700000" algn="tl">
                    <a:srgbClr val="000000">
                      <a:alpha val="43137"/>
                    </a:srgbClr>
                  </a:outerShdw>
                </a:effectLst>
                <a:latin typeface="Calibri"/>
              </a:rPr>
              <a:t>Sr</a:t>
            </a:r>
            <a:r>
              <a:rPr lang="en-US" sz="1800" dirty="0">
                <a:solidFill>
                  <a:prstClr val="black"/>
                </a:solidFill>
                <a:effectLst>
                  <a:outerShdw blurRad="38100" dist="38100" dir="2700000" algn="tl">
                    <a:srgbClr val="000000">
                      <a:alpha val="43137"/>
                    </a:srgbClr>
                  </a:outerShdw>
                </a:effectLst>
                <a:latin typeface="Calibri"/>
              </a:rPr>
              <a:t>			</a:t>
            </a:r>
          </a:p>
        </p:txBody>
      </p:sp>
      <p:sp>
        <p:nvSpPr>
          <p:cNvPr id="141" name="TextBox 140"/>
          <p:cNvSpPr txBox="1"/>
          <p:nvPr/>
        </p:nvSpPr>
        <p:spPr>
          <a:xfrm>
            <a:off x="7090900" y="4147464"/>
            <a:ext cx="3563241" cy="861774"/>
          </a:xfrm>
          <a:prstGeom prst="rect">
            <a:avLst/>
          </a:prstGeom>
          <a:noFill/>
        </p:spPr>
        <p:txBody>
          <a:bodyPr wrap="square" rtlCol="0">
            <a:spAutoFit/>
          </a:bodyPr>
          <a:lstStyle/>
          <a:p>
            <a:pPr fontAlgn="auto">
              <a:spcBef>
                <a:spcPts val="0"/>
              </a:spcBef>
              <a:spcAft>
                <a:spcPts val="0"/>
              </a:spcAft>
            </a:pPr>
            <a:r>
              <a:rPr lang="en-US" b="1" u="sng" dirty="0">
                <a:solidFill>
                  <a:prstClr val="black"/>
                </a:solidFill>
                <a:latin typeface="Calibri"/>
              </a:rPr>
              <a:t>Employment Opportunities, including...</a:t>
            </a:r>
          </a:p>
          <a:p>
            <a:pPr fontAlgn="auto">
              <a:spcBef>
                <a:spcPts val="0"/>
              </a:spcBef>
              <a:spcAft>
                <a:spcPts val="0"/>
              </a:spcAft>
            </a:pPr>
            <a:r>
              <a:rPr lang="en-US" sz="1200" b="1" dirty="0">
                <a:solidFill>
                  <a:prstClr val="black"/>
                </a:solidFill>
                <a:latin typeface="Calibri"/>
              </a:rPr>
              <a:t>- IT, Systems Admin, Cyber</a:t>
            </a:r>
          </a:p>
          <a:p>
            <a:pPr fontAlgn="auto">
              <a:spcBef>
                <a:spcPts val="0"/>
              </a:spcBef>
              <a:spcAft>
                <a:spcPts val="0"/>
              </a:spcAft>
            </a:pPr>
            <a:r>
              <a:rPr lang="en-US" sz="1200" b="1" dirty="0">
                <a:solidFill>
                  <a:prstClr val="black"/>
                </a:solidFill>
                <a:latin typeface="Calibri"/>
              </a:rPr>
              <a:t>- Software Programming/Maintenance</a:t>
            </a:r>
          </a:p>
          <a:p>
            <a:pPr fontAlgn="auto">
              <a:spcBef>
                <a:spcPts val="0"/>
              </a:spcBef>
              <a:spcAft>
                <a:spcPts val="0"/>
              </a:spcAft>
            </a:pPr>
            <a:r>
              <a:rPr lang="en-US" sz="1200" b="1" dirty="0">
                <a:solidFill>
                  <a:prstClr val="black"/>
                </a:solidFill>
                <a:latin typeface="Calibri"/>
              </a:rPr>
              <a:t>- Ready-made path &amp; skills to succeed in BS program</a:t>
            </a:r>
          </a:p>
        </p:txBody>
      </p:sp>
      <p:pic>
        <p:nvPicPr>
          <p:cNvPr id="142" name="Picture 2" descr="Image result for certifica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5342" y="4748548"/>
            <a:ext cx="502751" cy="3534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3" name="TextBox 142"/>
          <p:cNvSpPr txBox="1"/>
          <p:nvPr/>
        </p:nvSpPr>
        <p:spPr>
          <a:xfrm>
            <a:off x="1533893" y="6100374"/>
            <a:ext cx="3636374" cy="584775"/>
          </a:xfrm>
          <a:prstGeom prst="rect">
            <a:avLst/>
          </a:prstGeom>
          <a:noFill/>
        </p:spPr>
        <p:txBody>
          <a:bodyPr wrap="square" rtlCol="0">
            <a:spAutoFit/>
          </a:bodyPr>
          <a:lstStyle/>
          <a:p>
            <a:pPr algn="ctr" fontAlgn="auto">
              <a:spcBef>
                <a:spcPts val="0"/>
              </a:spcBef>
              <a:spcAft>
                <a:spcPts val="0"/>
              </a:spcAft>
              <a:tabLst>
                <a:tab pos="692150" algn="l"/>
                <a:tab pos="1371600" algn="l"/>
                <a:tab pos="2063750" algn="l"/>
                <a:tab pos="2743200" algn="l"/>
                <a:tab pos="3435350" algn="l"/>
                <a:tab pos="4114800" algn="l"/>
                <a:tab pos="4806950" algn="l"/>
                <a:tab pos="5427663" algn="l"/>
              </a:tabLst>
            </a:pPr>
            <a:r>
              <a:rPr lang="en-US" sz="1800" u="sng" dirty="0">
                <a:solidFill>
                  <a:prstClr val="black"/>
                </a:solidFill>
                <a:latin typeface="Calibri"/>
              </a:rPr>
              <a:t>High School CTE Courses</a:t>
            </a:r>
          </a:p>
          <a:p>
            <a:pPr algn="ctr" fontAlgn="auto">
              <a:spcBef>
                <a:spcPts val="0"/>
              </a:spcBef>
              <a:spcAft>
                <a:spcPts val="0"/>
              </a:spcAft>
              <a:tabLst>
                <a:tab pos="692150" algn="l"/>
                <a:tab pos="1371600" algn="l"/>
                <a:tab pos="2063750" algn="l"/>
                <a:tab pos="2743200" algn="l"/>
                <a:tab pos="3435350" algn="l"/>
                <a:tab pos="4114800" algn="l"/>
                <a:tab pos="4806950" algn="l"/>
                <a:tab pos="5427663" algn="l"/>
              </a:tabLst>
            </a:pPr>
            <a:r>
              <a:rPr lang="en-US" b="1" dirty="0">
                <a:solidFill>
                  <a:prstClr val="black"/>
                </a:solidFill>
                <a:latin typeface="Calibri"/>
              </a:rPr>
              <a:t>(IT, Computer Science, Programming)</a:t>
            </a:r>
          </a:p>
        </p:txBody>
      </p:sp>
      <p:sp>
        <p:nvSpPr>
          <p:cNvPr id="144" name="TextBox 143"/>
          <p:cNvSpPr txBox="1"/>
          <p:nvPr/>
        </p:nvSpPr>
        <p:spPr>
          <a:xfrm>
            <a:off x="8745855" y="5638211"/>
            <a:ext cx="2267662" cy="523220"/>
          </a:xfrm>
          <a:prstGeom prst="rect">
            <a:avLst/>
          </a:prstGeom>
          <a:noFill/>
        </p:spPr>
        <p:txBody>
          <a:bodyPr wrap="square" rtlCol="0">
            <a:spAutoFit/>
          </a:bodyPr>
          <a:lstStyle/>
          <a:p>
            <a:pPr algn="ctr" fontAlgn="auto">
              <a:spcBef>
                <a:spcPts val="0"/>
              </a:spcBef>
              <a:spcAft>
                <a:spcPts val="0"/>
              </a:spcAft>
            </a:pPr>
            <a:r>
              <a:rPr lang="en-US" b="1" u="sng" dirty="0">
                <a:solidFill>
                  <a:prstClr val="black"/>
                </a:solidFill>
                <a:latin typeface="Calibri"/>
              </a:rPr>
              <a:t>Employment/</a:t>
            </a:r>
          </a:p>
          <a:p>
            <a:pPr algn="ctr" fontAlgn="auto">
              <a:spcBef>
                <a:spcPts val="0"/>
              </a:spcBef>
              <a:spcAft>
                <a:spcPts val="0"/>
              </a:spcAft>
            </a:pPr>
            <a:r>
              <a:rPr lang="en-US" b="1" u="sng" dirty="0">
                <a:solidFill>
                  <a:prstClr val="black"/>
                </a:solidFill>
                <a:latin typeface="Calibri"/>
              </a:rPr>
              <a:t>Grad School</a:t>
            </a:r>
            <a:endParaRPr lang="en-US" sz="1200" b="1" dirty="0">
              <a:solidFill>
                <a:prstClr val="black"/>
              </a:solidFill>
              <a:latin typeface="Calibri"/>
            </a:endParaRPr>
          </a:p>
        </p:txBody>
      </p:sp>
      <p:pic>
        <p:nvPicPr>
          <p:cNvPr id="145" name="Picture 4" descr="Image result for diploma">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0807" y="5939548"/>
            <a:ext cx="1045551" cy="588607"/>
          </a:xfrm>
          <a:prstGeom prst="rect">
            <a:avLst/>
          </a:prstGeom>
          <a:noFill/>
          <a:extLst>
            <a:ext uri="{909E8E84-426E-40DD-AFC4-6F175D3DCCD1}">
              <a14:hiddenFill xmlns:a14="http://schemas.microsoft.com/office/drawing/2010/main">
                <a:solidFill>
                  <a:srgbClr val="FFFFFF"/>
                </a:solidFill>
              </a14:hiddenFill>
            </a:ext>
          </a:extLst>
        </p:spPr>
      </p:pic>
      <p:sp>
        <p:nvSpPr>
          <p:cNvPr id="146" name="TextBox 145"/>
          <p:cNvSpPr txBox="1"/>
          <p:nvPr/>
        </p:nvSpPr>
        <p:spPr>
          <a:xfrm>
            <a:off x="4236752" y="4197026"/>
            <a:ext cx="2930275" cy="584775"/>
          </a:xfrm>
          <a:prstGeom prst="rect">
            <a:avLst/>
          </a:prstGeom>
          <a:noFill/>
        </p:spPr>
        <p:txBody>
          <a:bodyPr wrap="square" rtlCol="0">
            <a:spAutoFit/>
          </a:bodyPr>
          <a:lstStyle/>
          <a:p>
            <a:pPr algn="ctr" fontAlgn="auto">
              <a:spcBef>
                <a:spcPts val="0"/>
              </a:spcBef>
              <a:spcAft>
                <a:spcPts val="0"/>
              </a:spcAft>
              <a:tabLst>
                <a:tab pos="692150" algn="l"/>
                <a:tab pos="1371600" algn="l"/>
                <a:tab pos="2063750" algn="l"/>
                <a:tab pos="2743200" algn="l"/>
                <a:tab pos="3435350" algn="l"/>
                <a:tab pos="4114800" algn="l"/>
                <a:tab pos="4806950" algn="l"/>
                <a:tab pos="5427663" algn="l"/>
              </a:tabLst>
            </a:pPr>
            <a:r>
              <a:rPr lang="en-US" sz="1800" u="sng" dirty="0">
                <a:solidFill>
                  <a:prstClr val="black"/>
                </a:solidFill>
                <a:latin typeface="Calibri"/>
              </a:rPr>
              <a:t>ATC Certificate</a:t>
            </a:r>
          </a:p>
          <a:p>
            <a:pPr algn="ctr" fontAlgn="auto">
              <a:spcBef>
                <a:spcPts val="0"/>
              </a:spcBef>
              <a:spcAft>
                <a:spcPts val="0"/>
              </a:spcAft>
              <a:tabLst>
                <a:tab pos="692150" algn="l"/>
                <a:tab pos="1371600" algn="l"/>
                <a:tab pos="2063750" algn="l"/>
                <a:tab pos="2743200" algn="l"/>
                <a:tab pos="3435350" algn="l"/>
                <a:tab pos="4114800" algn="l"/>
                <a:tab pos="4806950" algn="l"/>
                <a:tab pos="5427663" algn="l"/>
              </a:tabLst>
            </a:pPr>
            <a:r>
              <a:rPr lang="en-US" b="1" dirty="0">
                <a:solidFill>
                  <a:prstClr val="black"/>
                </a:solidFill>
                <a:latin typeface="Calibri"/>
              </a:rPr>
              <a:t>(IT, Programming Languages)</a:t>
            </a:r>
          </a:p>
        </p:txBody>
      </p:sp>
      <p:sp>
        <p:nvSpPr>
          <p:cNvPr id="147" name="TextBox 146"/>
          <p:cNvSpPr txBox="1"/>
          <p:nvPr/>
        </p:nvSpPr>
        <p:spPr>
          <a:xfrm>
            <a:off x="4786138" y="5946458"/>
            <a:ext cx="439544" cy="369332"/>
          </a:xfrm>
          <a:prstGeom prst="rect">
            <a:avLst/>
          </a:prstGeom>
          <a:noFill/>
        </p:spPr>
        <p:txBody>
          <a:bodyPr wrap="none" rtlCol="0">
            <a:spAutoFit/>
          </a:bodyPr>
          <a:lstStyle/>
          <a:p>
            <a:pPr fontAlgn="auto">
              <a:spcBef>
                <a:spcPts val="0"/>
              </a:spcBef>
              <a:spcAft>
                <a:spcPts val="0"/>
              </a:spcAft>
            </a:pPr>
            <a:r>
              <a:rPr lang="en-US" sz="1800" b="1" dirty="0">
                <a:solidFill>
                  <a:prstClr val="white"/>
                </a:solidFill>
                <a:effectLst>
                  <a:outerShdw blurRad="38100" dist="38100" dir="2700000" algn="tl">
                    <a:srgbClr val="000000">
                      <a:alpha val="43137"/>
                    </a:srgbClr>
                  </a:outerShdw>
                </a:effectLst>
                <a:latin typeface="Calibri"/>
              </a:rPr>
              <a:t>HS</a:t>
            </a:r>
          </a:p>
        </p:txBody>
      </p:sp>
      <p:pic>
        <p:nvPicPr>
          <p:cNvPr id="148" name="Picture 4" descr="Image result for diploma">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8050" y="5936209"/>
            <a:ext cx="1045551" cy="588607"/>
          </a:xfrm>
          <a:prstGeom prst="rect">
            <a:avLst/>
          </a:prstGeom>
          <a:noFill/>
          <a:extLst>
            <a:ext uri="{909E8E84-426E-40DD-AFC4-6F175D3DCCD1}">
              <a14:hiddenFill xmlns:a14="http://schemas.microsoft.com/office/drawing/2010/main">
                <a:solidFill>
                  <a:srgbClr val="FFFFFF"/>
                </a:solidFill>
              </a14:hiddenFill>
            </a:ext>
          </a:extLst>
        </p:spPr>
      </p:pic>
      <p:sp>
        <p:nvSpPr>
          <p:cNvPr id="149" name="TextBox 148"/>
          <p:cNvSpPr txBox="1"/>
          <p:nvPr/>
        </p:nvSpPr>
        <p:spPr>
          <a:xfrm>
            <a:off x="6493381" y="5943119"/>
            <a:ext cx="433132" cy="369332"/>
          </a:xfrm>
          <a:prstGeom prst="rect">
            <a:avLst/>
          </a:prstGeom>
          <a:noFill/>
        </p:spPr>
        <p:txBody>
          <a:bodyPr wrap="none" rtlCol="0">
            <a:spAutoFit/>
          </a:bodyPr>
          <a:lstStyle/>
          <a:p>
            <a:pPr fontAlgn="auto">
              <a:spcBef>
                <a:spcPts val="0"/>
              </a:spcBef>
              <a:spcAft>
                <a:spcPts val="0"/>
              </a:spcAft>
            </a:pPr>
            <a:r>
              <a:rPr lang="en-US" sz="1800" b="1" dirty="0">
                <a:solidFill>
                  <a:prstClr val="white"/>
                </a:solidFill>
                <a:effectLst>
                  <a:outerShdw blurRad="38100" dist="38100" dir="2700000" algn="tl">
                    <a:srgbClr val="000000">
                      <a:alpha val="43137"/>
                    </a:srgbClr>
                  </a:outerShdw>
                </a:effectLst>
                <a:latin typeface="Calibri"/>
              </a:rPr>
              <a:t>AS</a:t>
            </a:r>
          </a:p>
        </p:txBody>
      </p:sp>
      <p:pic>
        <p:nvPicPr>
          <p:cNvPr id="150" name="Picture 4" descr="Image result for diploma">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83649" y="5933608"/>
            <a:ext cx="1045551" cy="588607"/>
          </a:xfrm>
          <a:prstGeom prst="rect">
            <a:avLst/>
          </a:prstGeom>
          <a:noFill/>
          <a:extLst>
            <a:ext uri="{909E8E84-426E-40DD-AFC4-6F175D3DCCD1}">
              <a14:hiddenFill xmlns:a14="http://schemas.microsoft.com/office/drawing/2010/main">
                <a:solidFill>
                  <a:srgbClr val="FFFFFF"/>
                </a:solidFill>
              </a14:hiddenFill>
            </a:ext>
          </a:extLst>
        </p:spPr>
      </p:pic>
      <p:sp>
        <p:nvSpPr>
          <p:cNvPr id="151" name="TextBox 150"/>
          <p:cNvSpPr txBox="1"/>
          <p:nvPr/>
        </p:nvSpPr>
        <p:spPr>
          <a:xfrm>
            <a:off x="8448980" y="5940518"/>
            <a:ext cx="423514" cy="369332"/>
          </a:xfrm>
          <a:prstGeom prst="rect">
            <a:avLst/>
          </a:prstGeom>
          <a:noFill/>
        </p:spPr>
        <p:txBody>
          <a:bodyPr wrap="none" rtlCol="0">
            <a:spAutoFit/>
          </a:bodyPr>
          <a:lstStyle/>
          <a:p>
            <a:pPr fontAlgn="auto">
              <a:spcBef>
                <a:spcPts val="0"/>
              </a:spcBef>
              <a:spcAft>
                <a:spcPts val="0"/>
              </a:spcAft>
            </a:pPr>
            <a:r>
              <a:rPr lang="en-US" sz="1800" b="1" dirty="0">
                <a:solidFill>
                  <a:prstClr val="white"/>
                </a:solidFill>
                <a:effectLst>
                  <a:outerShdw blurRad="38100" dist="38100" dir="2700000" algn="tl">
                    <a:srgbClr val="000000">
                      <a:alpha val="43137"/>
                    </a:srgbClr>
                  </a:outerShdw>
                </a:effectLst>
                <a:latin typeface="Calibri"/>
              </a:rPr>
              <a:t>BS</a:t>
            </a:r>
          </a:p>
        </p:txBody>
      </p:sp>
      <p:sp>
        <p:nvSpPr>
          <p:cNvPr id="152" name="Right Arrow 151"/>
          <p:cNvSpPr/>
          <p:nvPr/>
        </p:nvSpPr>
        <p:spPr>
          <a:xfrm>
            <a:off x="4119068" y="3928764"/>
            <a:ext cx="411524" cy="14843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sysClr val="windowText" lastClr="000000"/>
              </a:solidFill>
              <a:latin typeface="Calibri"/>
            </a:endParaRPr>
          </a:p>
        </p:txBody>
      </p:sp>
      <p:cxnSp>
        <p:nvCxnSpPr>
          <p:cNvPr id="23" name="Straight Connector 22"/>
          <p:cNvCxnSpPr/>
          <p:nvPr/>
        </p:nvCxnSpPr>
        <p:spPr>
          <a:xfrm>
            <a:off x="1447801" y="530293"/>
            <a:ext cx="947032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360839" y="3657600"/>
            <a:ext cx="947032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789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a:xfrm>
            <a:off x="1930400" y="314633"/>
            <a:ext cx="8534400" cy="577493"/>
          </a:xfrm>
        </p:spPr>
        <p:txBody>
          <a:bodyPr/>
          <a:lstStyle/>
          <a:p>
            <a:r>
              <a:rPr lang="en-US" altLang="en-US" sz="3200" dirty="0"/>
              <a:t>Continued Partnership</a:t>
            </a:r>
            <a:endParaRPr lang="en-US" altLang="en-US" sz="3200" dirty="0"/>
          </a:p>
        </p:txBody>
      </p:sp>
      <p:sp>
        <p:nvSpPr>
          <p:cNvPr id="6" name="Content Placeholder 4"/>
          <p:cNvSpPr>
            <a:spLocks noGrp="1"/>
          </p:cNvSpPr>
          <p:nvPr>
            <p:ph idx="1"/>
          </p:nvPr>
        </p:nvSpPr>
        <p:spPr/>
        <p:txBody>
          <a:bodyPr>
            <a:normAutofit/>
          </a:bodyPr>
          <a:lstStyle/>
          <a:p>
            <a:r>
              <a:rPr lang="en-US" altLang="en-US" dirty="0" smtClean="0"/>
              <a:t>Continued collaboration of </a:t>
            </a:r>
            <a:r>
              <a:rPr lang="en-US" altLang="en-US" dirty="0"/>
              <a:t>articulation of tech school programs to universities </a:t>
            </a:r>
          </a:p>
          <a:p>
            <a:r>
              <a:rPr lang="en-US" altLang="en-US" dirty="0" smtClean="0"/>
              <a:t>Communication of government business practices  </a:t>
            </a:r>
            <a:endParaRPr lang="en-US" altLang="en-US" dirty="0"/>
          </a:p>
          <a:p>
            <a:r>
              <a:rPr lang="en-US" altLang="en-US" dirty="0"/>
              <a:t>Synergy between all Higher </a:t>
            </a:r>
            <a:r>
              <a:rPr lang="en-US" altLang="en-US" dirty="0" smtClean="0"/>
              <a:t>Education</a:t>
            </a:r>
          </a:p>
          <a:p>
            <a:r>
              <a:rPr lang="en-US" dirty="0" smtClean="0"/>
              <a:t>Best Practice?</a:t>
            </a:r>
          </a:p>
          <a:p>
            <a:pPr marL="447675" lvl="1" indent="0">
              <a:buNone/>
              <a:defRPr/>
            </a:pPr>
            <a:endParaRPr lang="en-US" dirty="0" smtClean="0"/>
          </a:p>
          <a:p>
            <a:pPr marL="0" indent="0">
              <a:buNone/>
              <a:defRPr/>
            </a:pPr>
            <a:endParaRPr lang="en-US" dirty="0" smtClean="0"/>
          </a:p>
          <a:p>
            <a:pPr>
              <a:defRPr/>
            </a:pPr>
            <a:endParaRPr lang="en-US" dirty="0" smtClean="0"/>
          </a:p>
          <a:p>
            <a:pPr marL="0" indent="0">
              <a:buNone/>
              <a:defRPr/>
            </a:pPr>
            <a:endParaRPr lang="en-US" dirty="0"/>
          </a:p>
        </p:txBody>
      </p:sp>
    </p:spTree>
    <p:extLst>
      <p:ext uri="{BB962C8B-B14F-4D97-AF65-F5344CB8AC3E}">
        <p14:creationId xmlns:p14="http://schemas.microsoft.com/office/powerpoint/2010/main" val="23882082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lder 4"/>
          <p:cNvSpPr>
            <a:spLocks noGrp="1"/>
          </p:cNvSpPr>
          <p:nvPr>
            <p:ph type="ftr" sz="quarter" idx="4294967295"/>
          </p:nvPr>
        </p:nvSpPr>
        <p:spPr>
          <a:xfrm>
            <a:off x="5461636" y="5752578"/>
            <a:ext cx="1553174" cy="161583"/>
          </a:xfrm>
          <a:prstGeom prst="rect">
            <a:avLst/>
          </a:prstGeom>
        </p:spPr>
        <p:txBody>
          <a:bodyPr vert="horz" wrap="square" lIns="0" tIns="0" rIns="0" bIns="0" numCol="1" anchor="b" anchorCtr="0" compatLnSpc="1">
            <a:prstTxWarp prst="textNoShape">
              <a:avLst/>
            </a:prstTxWarp>
            <a:spAutoFit/>
          </a:bodyPr>
          <a:lstStyle>
            <a:lvl1pPr>
              <a:defRPr sz="1200" b="1" i="1">
                <a:solidFill>
                  <a:schemeClr val="tx1"/>
                </a:solidFill>
                <a:latin typeface="Century Schoolbook"/>
                <a:cs typeface="Century Schoolbook"/>
              </a:defRPr>
            </a:lvl1pPr>
          </a:lstStyle>
          <a:p>
            <a:pPr marL="9525"/>
            <a:r>
              <a:rPr lang="en-US" sz="1050" spc="-11" dirty="0">
                <a:solidFill>
                  <a:prstClr val="black"/>
                </a:solidFill>
                <a:latin typeface="Times New Roman" panose="02020603050405020304" pitchFamily="18" charset="0"/>
                <a:cs typeface="Times New Roman" panose="02020603050405020304" pitchFamily="18" charset="0"/>
              </a:rPr>
              <a:t>Built Right, Ready to Fight</a:t>
            </a:r>
            <a:endParaRPr lang="en-US" sz="1050" spc="-8"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242113" y="5737373"/>
            <a:ext cx="1707776" cy="507831"/>
          </a:xfrm>
          <a:prstGeom prst="rect">
            <a:avLst/>
          </a:prstGeom>
          <a:noFill/>
        </p:spPr>
        <p:txBody>
          <a:bodyPr wrap="square" rtlCol="0">
            <a:spAutoFit/>
          </a:bodyPr>
          <a:lstStyle/>
          <a:p>
            <a:r>
              <a:rPr lang="en-US" sz="1350" dirty="0">
                <a:solidFill>
                  <a:schemeClr val="bg1"/>
                </a:solidFill>
                <a:latin typeface="Imprint MT Shadow" panose="04020605060303030202" pitchFamily="82" charset="0"/>
              </a:rPr>
              <a:t>Built Right, Ready to Fight</a:t>
            </a:r>
          </a:p>
        </p:txBody>
      </p:sp>
      <p:sp>
        <p:nvSpPr>
          <p:cNvPr id="3" name="Rectangle 2"/>
          <p:cNvSpPr/>
          <p:nvPr/>
        </p:nvSpPr>
        <p:spPr bwMode="auto">
          <a:xfrm>
            <a:off x="0" y="0"/>
            <a:ext cx="12192000" cy="685800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en-US">
              <a:latin typeface="Verdana"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2194" y="1383472"/>
            <a:ext cx="6587612" cy="4940710"/>
          </a:xfrm>
          <a:prstGeom prst="rect">
            <a:avLst/>
          </a:prstGeom>
          <a:effectLst>
            <a:reflection blurRad="6350" stA="52000" endA="300" endPos="35000" dir="5400000" sy="-100000" algn="bl" rotWithShape="0"/>
          </a:effectLst>
        </p:spPr>
      </p:pic>
      <p:sp>
        <p:nvSpPr>
          <p:cNvPr id="2" name="TextBox 1"/>
          <p:cNvSpPr txBox="1"/>
          <p:nvPr/>
        </p:nvSpPr>
        <p:spPr>
          <a:xfrm>
            <a:off x="2700867" y="5915609"/>
            <a:ext cx="6843228" cy="769441"/>
          </a:xfrm>
          <a:prstGeom prst="rect">
            <a:avLst/>
          </a:prstGeom>
          <a:noFill/>
        </p:spPr>
        <p:txBody>
          <a:bodyPr wrap="square" rtlCol="0">
            <a:spAutoFit/>
          </a:bodyPr>
          <a:lstStyle/>
          <a:p>
            <a:pPr algn="ctr"/>
            <a:r>
              <a:rPr lang="en-US" sz="4400" dirty="0">
                <a:solidFill>
                  <a:schemeClr val="bg1">
                    <a:lumMod val="95000"/>
                  </a:schemeClr>
                </a:solidFill>
              </a:rPr>
              <a:t>Questions</a:t>
            </a:r>
          </a:p>
        </p:txBody>
      </p:sp>
      <p:sp>
        <p:nvSpPr>
          <p:cNvPr id="8" name="Rectangle 7"/>
          <p:cNvSpPr/>
          <p:nvPr/>
        </p:nvSpPr>
        <p:spPr>
          <a:xfrm>
            <a:off x="3048000" y="32197"/>
            <a:ext cx="6096000" cy="1323439"/>
          </a:xfrm>
          <a:prstGeom prst="rect">
            <a:avLst/>
          </a:prstGeom>
        </p:spPr>
        <p:txBody>
          <a:bodyPr>
            <a:spAutoFit/>
          </a:bodyPr>
          <a:lstStyle/>
          <a:p>
            <a:pPr marL="0" marR="0" algn="ctr">
              <a:spcBef>
                <a:spcPts val="0"/>
              </a:spcBef>
              <a:spcAft>
                <a:spcPts val="0"/>
              </a:spcAft>
            </a:pPr>
            <a:r>
              <a:rPr lang="en-US" sz="1600" dirty="0">
                <a:solidFill>
                  <a:schemeClr val="bg1"/>
                </a:solidFill>
                <a:latin typeface="Calibri" panose="020F0502020204030204" pitchFamily="34" charset="0"/>
                <a:ea typeface="Calibri" panose="020F0502020204030204" pitchFamily="34" charset="0"/>
              </a:rPr>
              <a:t>Follow us on</a:t>
            </a:r>
          </a:p>
          <a:p>
            <a:pPr marL="0" marR="0" algn="ctr">
              <a:spcBef>
                <a:spcPts val="0"/>
              </a:spcBef>
              <a:spcAft>
                <a:spcPts val="0"/>
              </a:spcAft>
            </a:pPr>
            <a:r>
              <a:rPr lang="en-US" sz="1600" dirty="0">
                <a:solidFill>
                  <a:schemeClr val="bg1"/>
                </a:solidFill>
                <a:latin typeface="Calibri" panose="020F0502020204030204" pitchFamily="34" charset="0"/>
                <a:ea typeface="Calibri" panose="020F0502020204030204" pitchFamily="34" charset="0"/>
              </a:rPr>
              <a:t>Facebook: Hill_AFB_Recruiting</a:t>
            </a:r>
          </a:p>
          <a:p>
            <a:pPr marL="0" marR="0" algn="ctr">
              <a:spcBef>
                <a:spcPts val="0"/>
              </a:spcBef>
              <a:spcAft>
                <a:spcPts val="0"/>
              </a:spcAft>
            </a:pPr>
            <a:r>
              <a:rPr lang="en-US" sz="1600" dirty="0">
                <a:solidFill>
                  <a:schemeClr val="bg1"/>
                </a:solidFill>
                <a:latin typeface="Calibri" panose="020F0502020204030204" pitchFamily="34" charset="0"/>
                <a:ea typeface="Calibri" panose="020F0502020204030204" pitchFamily="34" charset="0"/>
              </a:rPr>
              <a:t>Instagram: HillAFB­_Recruiting</a:t>
            </a:r>
          </a:p>
          <a:p>
            <a:pPr marL="0" marR="0" algn="ctr">
              <a:spcBef>
                <a:spcPts val="0"/>
              </a:spcBef>
              <a:spcAft>
                <a:spcPts val="0"/>
              </a:spcAft>
            </a:pPr>
            <a:r>
              <a:rPr lang="en-US" sz="1600" dirty="0">
                <a:solidFill>
                  <a:schemeClr val="bg1"/>
                </a:solidFill>
                <a:latin typeface="Calibri" panose="020F0502020204030204" pitchFamily="34" charset="0"/>
                <a:ea typeface="Calibri" panose="020F0502020204030204" pitchFamily="34" charset="0"/>
              </a:rPr>
              <a:t>LinkedIn: Hill Air Force Base Recruiting</a:t>
            </a:r>
          </a:p>
          <a:p>
            <a:pPr marL="0" marR="0" algn="ctr">
              <a:spcBef>
                <a:spcPts val="0"/>
              </a:spcBef>
              <a:spcAft>
                <a:spcPts val="0"/>
              </a:spcAft>
            </a:pPr>
            <a:r>
              <a:rPr lang="en-US" sz="1600" dirty="0">
                <a:solidFill>
                  <a:schemeClr val="bg1"/>
                </a:solidFill>
                <a:latin typeface="Calibri" panose="020F0502020204030204" pitchFamily="34" charset="0"/>
                <a:ea typeface="Calibri" panose="020F0502020204030204" pitchFamily="34" charset="0"/>
              </a:rPr>
              <a:t>AFSCCivilianCareers.com</a:t>
            </a:r>
          </a:p>
        </p:txBody>
      </p:sp>
    </p:spTree>
    <p:extLst>
      <p:ext uri="{BB962C8B-B14F-4D97-AF65-F5344CB8AC3E}">
        <p14:creationId xmlns:p14="http://schemas.microsoft.com/office/powerpoint/2010/main" val="68299462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4"/>
          <p:cNvSpPr>
            <a:spLocks noGrp="1" noChangeArrowheads="1"/>
          </p:cNvSpPr>
          <p:nvPr>
            <p:ph type="ctrTitle" sz="quarter"/>
          </p:nvPr>
        </p:nvSpPr>
        <p:spPr>
          <a:xfrm>
            <a:off x="3114619" y="4920762"/>
            <a:ext cx="5330133" cy="1215463"/>
          </a:xfrm>
          <a:noFill/>
        </p:spPr>
        <p:txBody>
          <a:bodyPr anchor="ctr"/>
          <a:lstStyle/>
          <a:p>
            <a:pPr eaLnBrk="1" hangingPunct="1"/>
            <a:r>
              <a:rPr lang="en-US" sz="4400" dirty="0">
                <a:effectLst>
                  <a:outerShdw blurRad="38100" dist="38100" dir="2700000" algn="tl">
                    <a:srgbClr val="000000">
                      <a:alpha val="43137"/>
                    </a:srgbClr>
                  </a:outerShdw>
                </a:effectLst>
              </a:rPr>
              <a:t>Mission </a:t>
            </a:r>
            <a:r>
              <a:rPr lang="en-US" sz="4400" dirty="0" smtClean="0">
                <a:effectLst>
                  <a:outerShdw blurRad="38100" dist="38100" dir="2700000" algn="tl">
                    <a:srgbClr val="000000">
                      <a:alpha val="43137"/>
                    </a:srgbClr>
                  </a:outerShdw>
                </a:effectLst>
              </a:rPr>
              <a:t>Briefing</a:t>
            </a:r>
            <a:endParaRPr lang="en-US" sz="4400" dirty="0">
              <a:effectLst>
                <a:outerShdw blurRad="38100" dist="38100" dir="2700000" algn="tl">
                  <a:srgbClr val="000000">
                    <a:alpha val="43137"/>
                  </a:srgbClr>
                </a:outerShdw>
              </a:effectLst>
            </a:endParaRPr>
          </a:p>
        </p:txBody>
      </p:sp>
      <p:pic>
        <p:nvPicPr>
          <p:cNvPr id="2" name="309th Software Maintenance Group (SMXG) Cool things we d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09234042"/>
      </p:ext>
    </p:extLst>
  </p:cSld>
  <p:clrMapOvr>
    <a:masterClrMapping/>
  </p:clrMapOvr>
  <mc:AlternateContent xmlns:mc="http://schemas.openxmlformats.org/markup-compatibility/2006">
    <mc:Choice xmlns:p14="http://schemas.microsoft.com/office/powerpoint/2010/main" Requires="p14">
      <p:transition p14:dur="10" advClick="0" advTm="75000"/>
    </mc:Choice>
    <mc:Fallback>
      <p:transition advClick="0" advTm="7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6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41905" y="1176528"/>
            <a:ext cx="600455" cy="736091"/>
          </a:xfrm>
          <a:prstGeom prst="rect">
            <a:avLst/>
          </a:prstGeom>
          <a:blipFill>
            <a:blip r:embed="rId3"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Calibri"/>
            </a:endParaRPr>
          </a:p>
        </p:txBody>
      </p:sp>
      <p:sp>
        <p:nvSpPr>
          <p:cNvPr id="3" name="object 3"/>
          <p:cNvSpPr/>
          <p:nvPr/>
        </p:nvSpPr>
        <p:spPr>
          <a:xfrm>
            <a:off x="3669793" y="2057401"/>
            <a:ext cx="600455" cy="736091"/>
          </a:xfrm>
          <a:prstGeom prst="rect">
            <a:avLst/>
          </a:prstGeom>
          <a:blipFill>
            <a:blip r:embed="rId3"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Calibri"/>
            </a:endParaRPr>
          </a:p>
        </p:txBody>
      </p:sp>
      <p:sp>
        <p:nvSpPr>
          <p:cNvPr id="4" name="object 4"/>
          <p:cNvSpPr/>
          <p:nvPr/>
        </p:nvSpPr>
        <p:spPr>
          <a:xfrm>
            <a:off x="4546093" y="3895345"/>
            <a:ext cx="600455" cy="734567"/>
          </a:xfrm>
          <a:prstGeom prst="rect">
            <a:avLst/>
          </a:prstGeom>
          <a:blipFill>
            <a:blip r:embed="rId3"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Calibri"/>
            </a:endParaRPr>
          </a:p>
        </p:txBody>
      </p:sp>
      <p:sp>
        <p:nvSpPr>
          <p:cNvPr id="5" name="object 5"/>
          <p:cNvSpPr/>
          <p:nvPr/>
        </p:nvSpPr>
        <p:spPr>
          <a:xfrm>
            <a:off x="1755526" y="1275195"/>
            <a:ext cx="2652351" cy="837169"/>
          </a:xfrm>
          <a:prstGeom prst="rect">
            <a:avLst/>
          </a:prstGeom>
          <a:blipFill>
            <a:blip r:embed="rId4"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Calibri"/>
            </a:endParaRPr>
          </a:p>
        </p:txBody>
      </p:sp>
      <p:sp>
        <p:nvSpPr>
          <p:cNvPr id="6" name="object 6"/>
          <p:cNvSpPr/>
          <p:nvPr/>
        </p:nvSpPr>
        <p:spPr>
          <a:xfrm>
            <a:off x="1755527" y="4646429"/>
            <a:ext cx="3687330" cy="925032"/>
          </a:xfrm>
          <a:custGeom>
            <a:avLst/>
            <a:gdLst>
              <a:gd name="connsiteX0" fmla="*/ 0 w 3785615"/>
              <a:gd name="connsiteY0" fmla="*/ 0 h 918971"/>
              <a:gd name="connsiteX1" fmla="*/ 3785615 w 3785615"/>
              <a:gd name="connsiteY1" fmla="*/ 0 h 918971"/>
              <a:gd name="connsiteX2" fmla="*/ 3785615 w 3785615"/>
              <a:gd name="connsiteY2" fmla="*/ 918971 h 918971"/>
              <a:gd name="connsiteX3" fmla="*/ 0 w 3785615"/>
              <a:gd name="connsiteY3" fmla="*/ 918971 h 918971"/>
              <a:gd name="connsiteX4" fmla="*/ 0 w 3785615"/>
              <a:gd name="connsiteY4" fmla="*/ 0 h 918971"/>
              <a:gd name="connsiteX0" fmla="*/ 2926 w 3788541"/>
              <a:gd name="connsiteY0" fmla="*/ 512 h 919483"/>
              <a:gd name="connsiteX1" fmla="*/ 0 w 3788541"/>
              <a:gd name="connsiteY1" fmla="*/ 0 h 919483"/>
              <a:gd name="connsiteX2" fmla="*/ 3788541 w 3788541"/>
              <a:gd name="connsiteY2" fmla="*/ 512 h 919483"/>
              <a:gd name="connsiteX3" fmla="*/ 3788541 w 3788541"/>
              <a:gd name="connsiteY3" fmla="*/ 919483 h 919483"/>
              <a:gd name="connsiteX4" fmla="*/ 2926 w 3788541"/>
              <a:gd name="connsiteY4" fmla="*/ 919483 h 919483"/>
              <a:gd name="connsiteX5" fmla="*/ 2926 w 3788541"/>
              <a:gd name="connsiteY5" fmla="*/ 512 h 919483"/>
              <a:gd name="connsiteX0" fmla="*/ 13559 w 3788541"/>
              <a:gd name="connsiteY0" fmla="*/ 112153 h 919483"/>
              <a:gd name="connsiteX1" fmla="*/ 0 w 3788541"/>
              <a:gd name="connsiteY1" fmla="*/ 0 h 919483"/>
              <a:gd name="connsiteX2" fmla="*/ 3788541 w 3788541"/>
              <a:gd name="connsiteY2" fmla="*/ 512 h 919483"/>
              <a:gd name="connsiteX3" fmla="*/ 3788541 w 3788541"/>
              <a:gd name="connsiteY3" fmla="*/ 919483 h 919483"/>
              <a:gd name="connsiteX4" fmla="*/ 2926 w 3788541"/>
              <a:gd name="connsiteY4" fmla="*/ 919483 h 919483"/>
              <a:gd name="connsiteX5" fmla="*/ 13559 w 3788541"/>
              <a:gd name="connsiteY5" fmla="*/ 112153 h 919483"/>
              <a:gd name="connsiteX0" fmla="*/ 13559 w 3788541"/>
              <a:gd name="connsiteY0" fmla="*/ 112153 h 919483"/>
              <a:gd name="connsiteX1" fmla="*/ 0 w 3788541"/>
              <a:gd name="connsiteY1" fmla="*/ 0 h 919483"/>
              <a:gd name="connsiteX2" fmla="*/ 10633 w 3788541"/>
              <a:gd name="connsiteY2" fmla="*/ 0 h 919483"/>
              <a:gd name="connsiteX3" fmla="*/ 3788541 w 3788541"/>
              <a:gd name="connsiteY3" fmla="*/ 512 h 919483"/>
              <a:gd name="connsiteX4" fmla="*/ 3788541 w 3788541"/>
              <a:gd name="connsiteY4" fmla="*/ 919483 h 919483"/>
              <a:gd name="connsiteX5" fmla="*/ 2926 w 3788541"/>
              <a:gd name="connsiteY5" fmla="*/ 919483 h 919483"/>
              <a:gd name="connsiteX6" fmla="*/ 13559 w 3788541"/>
              <a:gd name="connsiteY6" fmla="*/ 112153 h 919483"/>
              <a:gd name="connsiteX0" fmla="*/ 13559 w 3788541"/>
              <a:gd name="connsiteY0" fmla="*/ 112153 h 919483"/>
              <a:gd name="connsiteX1" fmla="*/ 0 w 3788541"/>
              <a:gd name="connsiteY1" fmla="*/ 0 h 919483"/>
              <a:gd name="connsiteX2" fmla="*/ 164805 w 3788541"/>
              <a:gd name="connsiteY2" fmla="*/ 0 h 919483"/>
              <a:gd name="connsiteX3" fmla="*/ 3788541 w 3788541"/>
              <a:gd name="connsiteY3" fmla="*/ 512 h 919483"/>
              <a:gd name="connsiteX4" fmla="*/ 3788541 w 3788541"/>
              <a:gd name="connsiteY4" fmla="*/ 919483 h 919483"/>
              <a:gd name="connsiteX5" fmla="*/ 2926 w 3788541"/>
              <a:gd name="connsiteY5" fmla="*/ 919483 h 919483"/>
              <a:gd name="connsiteX6" fmla="*/ 13559 w 3788541"/>
              <a:gd name="connsiteY6" fmla="*/ 112153 h 919483"/>
              <a:gd name="connsiteX0" fmla="*/ 10633 w 3785615"/>
              <a:gd name="connsiteY0" fmla="*/ 112153 h 919483"/>
              <a:gd name="connsiteX1" fmla="*/ 50237 w 3785615"/>
              <a:gd name="connsiteY1" fmla="*/ 31898 h 919483"/>
              <a:gd name="connsiteX2" fmla="*/ 161879 w 3785615"/>
              <a:gd name="connsiteY2" fmla="*/ 0 h 919483"/>
              <a:gd name="connsiteX3" fmla="*/ 3785615 w 3785615"/>
              <a:gd name="connsiteY3" fmla="*/ 512 h 919483"/>
              <a:gd name="connsiteX4" fmla="*/ 3785615 w 3785615"/>
              <a:gd name="connsiteY4" fmla="*/ 919483 h 919483"/>
              <a:gd name="connsiteX5" fmla="*/ 0 w 3785615"/>
              <a:gd name="connsiteY5" fmla="*/ 919483 h 919483"/>
              <a:gd name="connsiteX6" fmla="*/ 10633 w 3785615"/>
              <a:gd name="connsiteY6" fmla="*/ 112153 h 919483"/>
              <a:gd name="connsiteX0" fmla="*/ 10633 w 3785615"/>
              <a:gd name="connsiteY0" fmla="*/ 112153 h 919483"/>
              <a:gd name="connsiteX1" fmla="*/ 55554 w 3785615"/>
              <a:gd name="connsiteY1" fmla="*/ 53163 h 919483"/>
              <a:gd name="connsiteX2" fmla="*/ 161879 w 3785615"/>
              <a:gd name="connsiteY2" fmla="*/ 0 h 919483"/>
              <a:gd name="connsiteX3" fmla="*/ 3785615 w 3785615"/>
              <a:gd name="connsiteY3" fmla="*/ 512 h 919483"/>
              <a:gd name="connsiteX4" fmla="*/ 3785615 w 3785615"/>
              <a:gd name="connsiteY4" fmla="*/ 919483 h 919483"/>
              <a:gd name="connsiteX5" fmla="*/ 0 w 3785615"/>
              <a:gd name="connsiteY5" fmla="*/ 919483 h 919483"/>
              <a:gd name="connsiteX6" fmla="*/ 10633 w 3785615"/>
              <a:gd name="connsiteY6" fmla="*/ 112153 h 919483"/>
              <a:gd name="connsiteX0" fmla="*/ 13559 w 3788541"/>
              <a:gd name="connsiteY0" fmla="*/ 112153 h 919483"/>
              <a:gd name="connsiteX1" fmla="*/ 58480 w 3788541"/>
              <a:gd name="connsiteY1" fmla="*/ 53163 h 919483"/>
              <a:gd name="connsiteX2" fmla="*/ 164805 w 3788541"/>
              <a:gd name="connsiteY2" fmla="*/ 0 h 919483"/>
              <a:gd name="connsiteX3" fmla="*/ 3788541 w 3788541"/>
              <a:gd name="connsiteY3" fmla="*/ 512 h 919483"/>
              <a:gd name="connsiteX4" fmla="*/ 3788541 w 3788541"/>
              <a:gd name="connsiteY4" fmla="*/ 919483 h 919483"/>
              <a:gd name="connsiteX5" fmla="*/ 2926 w 3788541"/>
              <a:gd name="connsiteY5" fmla="*/ 919483 h 919483"/>
              <a:gd name="connsiteX6" fmla="*/ 0 w 3788541"/>
              <a:gd name="connsiteY6" fmla="*/ 914400 h 919483"/>
              <a:gd name="connsiteX7" fmla="*/ 13559 w 3788541"/>
              <a:gd name="connsiteY7" fmla="*/ 112153 h 919483"/>
              <a:gd name="connsiteX0" fmla="*/ 10633 w 3785615"/>
              <a:gd name="connsiteY0" fmla="*/ 112153 h 919483"/>
              <a:gd name="connsiteX1" fmla="*/ 55554 w 3785615"/>
              <a:gd name="connsiteY1" fmla="*/ 53163 h 919483"/>
              <a:gd name="connsiteX2" fmla="*/ 161879 w 3785615"/>
              <a:gd name="connsiteY2" fmla="*/ 0 h 919483"/>
              <a:gd name="connsiteX3" fmla="*/ 3785615 w 3785615"/>
              <a:gd name="connsiteY3" fmla="*/ 512 h 919483"/>
              <a:gd name="connsiteX4" fmla="*/ 3785615 w 3785615"/>
              <a:gd name="connsiteY4" fmla="*/ 919483 h 919483"/>
              <a:gd name="connsiteX5" fmla="*/ 0 w 3785615"/>
              <a:gd name="connsiteY5" fmla="*/ 919483 h 919483"/>
              <a:gd name="connsiteX6" fmla="*/ 13023 w 3785615"/>
              <a:gd name="connsiteY6" fmla="*/ 839972 h 919483"/>
              <a:gd name="connsiteX7" fmla="*/ 10633 w 3785615"/>
              <a:gd name="connsiteY7" fmla="*/ 112153 h 919483"/>
              <a:gd name="connsiteX0" fmla="*/ 10633 w 3785615"/>
              <a:gd name="connsiteY0" fmla="*/ 112153 h 919716"/>
              <a:gd name="connsiteX1" fmla="*/ 55554 w 3785615"/>
              <a:gd name="connsiteY1" fmla="*/ 53163 h 919716"/>
              <a:gd name="connsiteX2" fmla="*/ 161879 w 3785615"/>
              <a:gd name="connsiteY2" fmla="*/ 0 h 919716"/>
              <a:gd name="connsiteX3" fmla="*/ 3785615 w 3785615"/>
              <a:gd name="connsiteY3" fmla="*/ 512 h 919716"/>
              <a:gd name="connsiteX4" fmla="*/ 3785615 w 3785615"/>
              <a:gd name="connsiteY4" fmla="*/ 919483 h 919716"/>
              <a:gd name="connsiteX5" fmla="*/ 0 w 3785615"/>
              <a:gd name="connsiteY5" fmla="*/ 919483 h 919716"/>
              <a:gd name="connsiteX6" fmla="*/ 2390 w 3785615"/>
              <a:gd name="connsiteY6" fmla="*/ 919716 h 919716"/>
              <a:gd name="connsiteX7" fmla="*/ 13023 w 3785615"/>
              <a:gd name="connsiteY7" fmla="*/ 839972 h 919716"/>
              <a:gd name="connsiteX8" fmla="*/ 10633 w 3785615"/>
              <a:gd name="connsiteY8" fmla="*/ 112153 h 919716"/>
              <a:gd name="connsiteX0" fmla="*/ 10633 w 3785615"/>
              <a:gd name="connsiteY0" fmla="*/ 112153 h 925032"/>
              <a:gd name="connsiteX1" fmla="*/ 55554 w 3785615"/>
              <a:gd name="connsiteY1" fmla="*/ 53163 h 925032"/>
              <a:gd name="connsiteX2" fmla="*/ 161879 w 3785615"/>
              <a:gd name="connsiteY2" fmla="*/ 0 h 925032"/>
              <a:gd name="connsiteX3" fmla="*/ 3785615 w 3785615"/>
              <a:gd name="connsiteY3" fmla="*/ 512 h 925032"/>
              <a:gd name="connsiteX4" fmla="*/ 3785615 w 3785615"/>
              <a:gd name="connsiteY4" fmla="*/ 919483 h 925032"/>
              <a:gd name="connsiteX5" fmla="*/ 0 w 3785615"/>
              <a:gd name="connsiteY5" fmla="*/ 919483 h 925032"/>
              <a:gd name="connsiteX6" fmla="*/ 188459 w 3785615"/>
              <a:gd name="connsiteY6" fmla="*/ 925032 h 925032"/>
              <a:gd name="connsiteX7" fmla="*/ 13023 w 3785615"/>
              <a:gd name="connsiteY7" fmla="*/ 839972 h 925032"/>
              <a:gd name="connsiteX8" fmla="*/ 10633 w 3785615"/>
              <a:gd name="connsiteY8" fmla="*/ 112153 h 925032"/>
              <a:gd name="connsiteX0" fmla="*/ 10633 w 3785615"/>
              <a:gd name="connsiteY0" fmla="*/ 112153 h 925032"/>
              <a:gd name="connsiteX1" fmla="*/ 55554 w 3785615"/>
              <a:gd name="connsiteY1" fmla="*/ 53163 h 925032"/>
              <a:gd name="connsiteX2" fmla="*/ 161879 w 3785615"/>
              <a:gd name="connsiteY2" fmla="*/ 0 h 925032"/>
              <a:gd name="connsiteX3" fmla="*/ 3785615 w 3785615"/>
              <a:gd name="connsiteY3" fmla="*/ 512 h 925032"/>
              <a:gd name="connsiteX4" fmla="*/ 3785615 w 3785615"/>
              <a:gd name="connsiteY4" fmla="*/ 919483 h 925032"/>
              <a:gd name="connsiteX5" fmla="*/ 0 w 3785615"/>
              <a:gd name="connsiteY5" fmla="*/ 919483 h 925032"/>
              <a:gd name="connsiteX6" fmla="*/ 188459 w 3785615"/>
              <a:gd name="connsiteY6" fmla="*/ 925032 h 925032"/>
              <a:gd name="connsiteX7" fmla="*/ 13023 w 3785615"/>
              <a:gd name="connsiteY7" fmla="*/ 839972 h 925032"/>
              <a:gd name="connsiteX8" fmla="*/ 10633 w 3785615"/>
              <a:gd name="connsiteY8" fmla="*/ 112153 h 92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5" h="925032">
                <a:moveTo>
                  <a:pt x="10633" y="112153"/>
                </a:moveTo>
                <a:lnTo>
                  <a:pt x="55554" y="53163"/>
                </a:lnTo>
                <a:lnTo>
                  <a:pt x="161879" y="0"/>
                </a:lnTo>
                <a:lnTo>
                  <a:pt x="3785615" y="512"/>
                </a:lnTo>
                <a:lnTo>
                  <a:pt x="3785615" y="919483"/>
                </a:lnTo>
                <a:lnTo>
                  <a:pt x="0" y="919483"/>
                </a:lnTo>
                <a:cubicBezTo>
                  <a:pt x="62820" y="921333"/>
                  <a:pt x="67160" y="912549"/>
                  <a:pt x="188459" y="925032"/>
                </a:cubicBezTo>
                <a:lnTo>
                  <a:pt x="13023" y="839972"/>
                </a:lnTo>
                <a:cubicBezTo>
                  <a:pt x="12226" y="597366"/>
                  <a:pt x="11430" y="354759"/>
                  <a:pt x="10633" y="112153"/>
                </a:cubicBezTo>
                <a:close/>
              </a:path>
            </a:pathLst>
          </a:custGeom>
          <a:blipFill>
            <a:blip r:embed="rId5"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Calibri"/>
            </a:endParaRPr>
          </a:p>
        </p:txBody>
      </p:sp>
      <p:sp>
        <p:nvSpPr>
          <p:cNvPr id="7" name="object 7"/>
          <p:cNvSpPr/>
          <p:nvPr/>
        </p:nvSpPr>
        <p:spPr>
          <a:xfrm>
            <a:off x="1755527" y="3783016"/>
            <a:ext cx="3391021" cy="849054"/>
          </a:xfrm>
          <a:prstGeom prst="rect">
            <a:avLst/>
          </a:prstGeom>
          <a:blipFill>
            <a:blip r:embed="rId6"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Calibri"/>
            </a:endParaRPr>
          </a:p>
        </p:txBody>
      </p:sp>
      <p:sp>
        <p:nvSpPr>
          <p:cNvPr id="8" name="object 8"/>
          <p:cNvSpPr/>
          <p:nvPr/>
        </p:nvSpPr>
        <p:spPr>
          <a:xfrm>
            <a:off x="1755526" y="2122681"/>
            <a:ext cx="2898537" cy="831631"/>
          </a:xfrm>
          <a:prstGeom prst="rect">
            <a:avLst/>
          </a:prstGeom>
          <a:blipFill>
            <a:blip r:embed="rId7"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Calibri"/>
            </a:endParaRPr>
          </a:p>
        </p:txBody>
      </p:sp>
      <p:sp>
        <p:nvSpPr>
          <p:cNvPr id="9" name="object 9"/>
          <p:cNvSpPr/>
          <p:nvPr/>
        </p:nvSpPr>
        <p:spPr>
          <a:xfrm>
            <a:off x="1755526" y="2977244"/>
            <a:ext cx="3118460" cy="789843"/>
          </a:xfrm>
          <a:prstGeom prst="rect">
            <a:avLst/>
          </a:prstGeom>
          <a:blipFill>
            <a:blip r:embed="rId8"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Calibri"/>
            </a:endParaRPr>
          </a:p>
        </p:txBody>
      </p:sp>
      <p:sp>
        <p:nvSpPr>
          <p:cNvPr id="38" name="object 38"/>
          <p:cNvSpPr/>
          <p:nvPr/>
        </p:nvSpPr>
        <p:spPr>
          <a:xfrm>
            <a:off x="1755527" y="5574428"/>
            <a:ext cx="3931121" cy="838199"/>
          </a:xfrm>
          <a:prstGeom prst="rect">
            <a:avLst/>
          </a:prstGeom>
          <a:blipFill>
            <a:blip r:embed="rId9"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Calibri"/>
            </a:endParaRPr>
          </a:p>
        </p:txBody>
      </p:sp>
      <p:sp>
        <p:nvSpPr>
          <p:cNvPr id="60" name="object 60"/>
          <p:cNvSpPr/>
          <p:nvPr/>
        </p:nvSpPr>
        <p:spPr>
          <a:xfrm>
            <a:off x="1755526" y="4644782"/>
            <a:ext cx="8683875" cy="916047"/>
          </a:xfrm>
          <a:custGeom>
            <a:avLst/>
            <a:gdLst/>
            <a:ahLst/>
            <a:cxnLst/>
            <a:rect l="l" t="t" r="r" b="b"/>
            <a:pathLst>
              <a:path w="8648700" h="975360">
                <a:moveTo>
                  <a:pt x="0" y="162559"/>
                </a:moveTo>
                <a:lnTo>
                  <a:pt x="18008" y="99275"/>
                </a:lnTo>
                <a:lnTo>
                  <a:pt x="44221" y="66547"/>
                </a:lnTo>
                <a:lnTo>
                  <a:pt x="80035" y="39128"/>
                </a:lnTo>
                <a:lnTo>
                  <a:pt x="123875" y="18135"/>
                </a:lnTo>
                <a:lnTo>
                  <a:pt x="174117" y="4724"/>
                </a:lnTo>
                <a:lnTo>
                  <a:pt x="229196" y="0"/>
                </a:lnTo>
                <a:lnTo>
                  <a:pt x="8419198" y="0"/>
                </a:lnTo>
                <a:lnTo>
                  <a:pt x="8508415" y="12776"/>
                </a:lnTo>
                <a:lnTo>
                  <a:pt x="8554554" y="31356"/>
                </a:lnTo>
                <a:lnTo>
                  <a:pt x="8593226" y="56756"/>
                </a:lnTo>
                <a:lnTo>
                  <a:pt x="8622804" y="87845"/>
                </a:lnTo>
                <a:lnTo>
                  <a:pt x="8641727" y="123494"/>
                </a:lnTo>
                <a:lnTo>
                  <a:pt x="8648382" y="162559"/>
                </a:lnTo>
                <a:lnTo>
                  <a:pt x="8648382" y="812799"/>
                </a:lnTo>
                <a:lnTo>
                  <a:pt x="8630373" y="876071"/>
                </a:lnTo>
                <a:lnTo>
                  <a:pt x="8604173" y="908799"/>
                </a:lnTo>
                <a:lnTo>
                  <a:pt x="8568359" y="936231"/>
                </a:lnTo>
                <a:lnTo>
                  <a:pt x="8524532" y="957211"/>
                </a:lnTo>
                <a:lnTo>
                  <a:pt x="8474278" y="970635"/>
                </a:lnTo>
                <a:lnTo>
                  <a:pt x="8419198" y="975359"/>
                </a:lnTo>
                <a:lnTo>
                  <a:pt x="229196" y="975359"/>
                </a:lnTo>
                <a:lnTo>
                  <a:pt x="139992" y="962583"/>
                </a:lnTo>
                <a:lnTo>
                  <a:pt x="93840" y="943990"/>
                </a:lnTo>
                <a:lnTo>
                  <a:pt x="55168" y="918590"/>
                </a:lnTo>
                <a:lnTo>
                  <a:pt x="25577" y="887501"/>
                </a:lnTo>
                <a:lnTo>
                  <a:pt x="6654" y="851865"/>
                </a:lnTo>
                <a:lnTo>
                  <a:pt x="0" y="812799"/>
                </a:lnTo>
                <a:lnTo>
                  <a:pt x="0" y="162559"/>
                </a:lnTo>
                <a:close/>
              </a:path>
            </a:pathLst>
          </a:custGeom>
          <a:ln w="38100">
            <a:solidFill>
              <a:srgbClr val="C00000"/>
            </a:solidFill>
          </a:ln>
        </p:spPr>
        <p:txBody>
          <a:bodyPr wrap="square" lIns="0" tIns="0" rIns="0" bIns="0" rtlCol="0"/>
          <a:lstStyle/>
          <a:p>
            <a:pPr fontAlgn="auto">
              <a:spcBef>
                <a:spcPts val="0"/>
              </a:spcBef>
              <a:spcAft>
                <a:spcPts val="0"/>
              </a:spcAft>
            </a:pPr>
            <a:endParaRPr sz="1800">
              <a:solidFill>
                <a:prstClr val="black"/>
              </a:solidFill>
              <a:latin typeface="Calibri"/>
            </a:endParaRPr>
          </a:p>
        </p:txBody>
      </p:sp>
      <p:sp>
        <p:nvSpPr>
          <p:cNvPr id="61" name="object 61"/>
          <p:cNvSpPr txBox="1">
            <a:spLocks noGrp="1"/>
          </p:cNvSpPr>
          <p:nvPr>
            <p:ph type="title"/>
          </p:nvPr>
        </p:nvSpPr>
        <p:spPr>
          <a:xfrm>
            <a:off x="2811489" y="396275"/>
            <a:ext cx="6555994" cy="553998"/>
          </a:xfrm>
          <a:prstGeom prst="rect">
            <a:avLst/>
          </a:prstGeom>
        </p:spPr>
        <p:txBody>
          <a:bodyPr vert="horz" wrap="square" lIns="0" tIns="0" rIns="0" bIns="0" rtlCol="0">
            <a:spAutoFit/>
          </a:bodyPr>
          <a:lstStyle/>
          <a:p>
            <a:pPr marL="2616835"/>
            <a:r>
              <a:rPr i="0" dirty="0">
                <a:solidFill>
                  <a:schemeClr val="tx1"/>
                </a:solidFill>
                <a:effectLst>
                  <a:outerShdw blurRad="38100" dist="38100" dir="2700000" algn="tl">
                    <a:srgbClr val="000000">
                      <a:alpha val="43137"/>
                    </a:srgbClr>
                  </a:outerShdw>
                </a:effectLst>
              </a:rPr>
              <a:t>A</a:t>
            </a:r>
            <a:r>
              <a:rPr i="0" spc="-5" dirty="0">
                <a:solidFill>
                  <a:schemeClr val="tx1"/>
                </a:solidFill>
                <a:effectLst>
                  <a:outerShdw blurRad="38100" dist="38100" dir="2700000" algn="tl">
                    <a:srgbClr val="000000">
                      <a:alpha val="43137"/>
                    </a:srgbClr>
                  </a:outerShdw>
                </a:effectLst>
              </a:rPr>
              <a:t>F</a:t>
            </a:r>
            <a:r>
              <a:rPr i="0" dirty="0">
                <a:solidFill>
                  <a:schemeClr val="tx1"/>
                </a:solidFill>
                <a:effectLst>
                  <a:outerShdw blurRad="38100" dist="38100" dir="2700000" algn="tl">
                    <a:srgbClr val="000000">
                      <a:alpha val="43137"/>
                    </a:srgbClr>
                  </a:outerShdw>
                </a:effectLst>
              </a:rPr>
              <a:t>MC</a:t>
            </a:r>
          </a:p>
        </p:txBody>
      </p:sp>
      <p:sp>
        <p:nvSpPr>
          <p:cNvPr id="64" name="TextBox 63"/>
          <p:cNvSpPr txBox="1"/>
          <p:nvPr/>
        </p:nvSpPr>
        <p:spPr>
          <a:xfrm>
            <a:off x="1755525" y="1360490"/>
            <a:ext cx="1611018" cy="746358"/>
          </a:xfrm>
          <a:prstGeom prst="rect">
            <a:avLst/>
          </a:prstGeom>
          <a:noFill/>
        </p:spPr>
        <p:txBody>
          <a:bodyPr wrap="none" rtlCol="0">
            <a:spAutoFit/>
          </a:bodyPr>
          <a:lstStyle/>
          <a:p>
            <a:pPr>
              <a:lnSpc>
                <a:spcPts val="1700"/>
              </a:lnSpc>
            </a:pPr>
            <a:r>
              <a:rPr lang="en-US" sz="2000" b="1" dirty="0">
                <a:ln w="10160">
                  <a:solidFill>
                    <a:srgbClr val="002060"/>
                  </a:solidFill>
                  <a:prstDash val="solid"/>
                </a:ln>
                <a:solidFill>
                  <a:srgbClr val="FFFFFF"/>
                </a:solidFill>
                <a:effectLst>
                  <a:outerShdw blurRad="38100" dist="38100" dir="2700000" algn="tl">
                    <a:srgbClr val="000000">
                      <a:alpha val="43137"/>
                    </a:srgbClr>
                  </a:outerShdw>
                </a:effectLst>
                <a:latin typeface="+mj-lt"/>
              </a:rPr>
              <a:t>Nuclear</a:t>
            </a:r>
          </a:p>
          <a:p>
            <a:pPr>
              <a:lnSpc>
                <a:spcPts val="1700"/>
              </a:lnSpc>
            </a:pPr>
            <a:r>
              <a:rPr lang="en-US" sz="2000" b="1" dirty="0">
                <a:ln w="10160">
                  <a:solidFill>
                    <a:srgbClr val="002060"/>
                  </a:solidFill>
                  <a:prstDash val="solid"/>
                </a:ln>
                <a:solidFill>
                  <a:srgbClr val="FFFFFF"/>
                </a:solidFill>
                <a:effectLst>
                  <a:outerShdw blurRad="38100" dist="38100" dir="2700000" algn="tl">
                    <a:srgbClr val="000000">
                      <a:alpha val="43137"/>
                    </a:srgbClr>
                  </a:outerShdw>
                </a:effectLst>
                <a:latin typeface="+mj-lt"/>
              </a:rPr>
              <a:t>Systems</a:t>
            </a:r>
          </a:p>
          <a:p>
            <a:pPr>
              <a:lnSpc>
                <a:spcPts val="1700"/>
              </a:lnSpc>
            </a:pPr>
            <a:r>
              <a:rPr lang="en-US" sz="2000" b="1" dirty="0">
                <a:ln w="10160">
                  <a:solidFill>
                    <a:srgbClr val="002060"/>
                  </a:solidFill>
                  <a:prstDash val="solid"/>
                </a:ln>
                <a:solidFill>
                  <a:srgbClr val="FFFFFF"/>
                </a:solidFill>
                <a:effectLst>
                  <a:outerShdw blurRad="38100" dist="38100" dir="2700000" algn="tl">
                    <a:srgbClr val="000000">
                      <a:alpha val="43137"/>
                    </a:srgbClr>
                  </a:outerShdw>
                </a:effectLst>
                <a:latin typeface="+mj-lt"/>
              </a:rPr>
              <a:t>Management</a:t>
            </a:r>
          </a:p>
        </p:txBody>
      </p:sp>
      <p:sp>
        <p:nvSpPr>
          <p:cNvPr id="66" name="TextBox 65"/>
          <p:cNvSpPr txBox="1"/>
          <p:nvPr/>
        </p:nvSpPr>
        <p:spPr>
          <a:xfrm>
            <a:off x="1768052" y="2416759"/>
            <a:ext cx="1624547" cy="528350"/>
          </a:xfrm>
          <a:prstGeom prst="rect">
            <a:avLst/>
          </a:prstGeom>
          <a:noFill/>
        </p:spPr>
        <p:txBody>
          <a:bodyPr wrap="none" rtlCol="0">
            <a:spAutoFit/>
          </a:bodyPr>
          <a:lstStyle/>
          <a:p>
            <a:pPr>
              <a:lnSpc>
                <a:spcPts val="1700"/>
              </a:lnSpc>
            </a:pPr>
            <a:r>
              <a:rPr lang="en-US" sz="2000" b="1" dirty="0">
                <a:ln w="10160">
                  <a:solidFill>
                    <a:srgbClr val="002060"/>
                  </a:solidFill>
                  <a:prstDash val="solid"/>
                </a:ln>
                <a:solidFill>
                  <a:srgbClr val="FFFFFF"/>
                </a:solidFill>
                <a:effectLst>
                  <a:outerShdw blurRad="38100" dist="38100" dir="2700000" algn="tl">
                    <a:srgbClr val="000000">
                      <a:alpha val="43137"/>
                    </a:srgbClr>
                  </a:outerShdw>
                </a:effectLst>
                <a:latin typeface="+mj-lt"/>
              </a:rPr>
              <a:t>Discovery &amp;</a:t>
            </a:r>
          </a:p>
          <a:p>
            <a:pPr>
              <a:lnSpc>
                <a:spcPts val="1700"/>
              </a:lnSpc>
            </a:pPr>
            <a:r>
              <a:rPr lang="en-US" sz="2000" b="1" dirty="0">
                <a:ln w="10160">
                  <a:solidFill>
                    <a:srgbClr val="002060"/>
                  </a:solidFill>
                  <a:prstDash val="solid"/>
                </a:ln>
                <a:solidFill>
                  <a:srgbClr val="FFFFFF"/>
                </a:solidFill>
                <a:effectLst>
                  <a:outerShdw blurRad="38100" dist="38100" dir="2700000" algn="tl">
                    <a:srgbClr val="000000">
                      <a:alpha val="43137"/>
                    </a:srgbClr>
                  </a:outerShdw>
                </a:effectLst>
                <a:latin typeface="+mj-lt"/>
              </a:rPr>
              <a:t>Development</a:t>
            </a:r>
          </a:p>
        </p:txBody>
      </p:sp>
      <p:sp>
        <p:nvSpPr>
          <p:cNvPr id="50" name="TextBox 49"/>
          <p:cNvSpPr txBox="1"/>
          <p:nvPr/>
        </p:nvSpPr>
        <p:spPr>
          <a:xfrm>
            <a:off x="1768050" y="3385106"/>
            <a:ext cx="2659639" cy="400110"/>
          </a:xfrm>
          <a:prstGeom prst="rect">
            <a:avLst/>
          </a:prstGeom>
          <a:noFill/>
        </p:spPr>
        <p:txBody>
          <a:bodyPr wrap="none" rtlCol="0">
            <a:spAutoFit/>
          </a:bodyPr>
          <a:lstStyle/>
          <a:p>
            <a:r>
              <a:rPr lang="en-US" sz="2000" b="1" dirty="0">
                <a:ln w="10160">
                  <a:solidFill>
                    <a:srgbClr val="002060"/>
                  </a:solidFill>
                  <a:prstDash val="solid"/>
                </a:ln>
                <a:solidFill>
                  <a:srgbClr val="FFFFFF"/>
                </a:solidFill>
                <a:effectLst>
                  <a:outerShdw blurRad="38100" dist="38100" dir="2700000" algn="tl">
                    <a:srgbClr val="000000">
                      <a:alpha val="43137"/>
                    </a:srgbClr>
                  </a:outerShdw>
                </a:effectLst>
                <a:latin typeface="+mj-lt"/>
              </a:rPr>
              <a:t>Life Cycle Management</a:t>
            </a:r>
          </a:p>
        </p:txBody>
      </p:sp>
      <p:sp>
        <p:nvSpPr>
          <p:cNvPr id="51" name="TextBox 50"/>
          <p:cNvSpPr txBox="1"/>
          <p:nvPr/>
        </p:nvSpPr>
        <p:spPr>
          <a:xfrm>
            <a:off x="1756022" y="4256984"/>
            <a:ext cx="2017475" cy="400110"/>
          </a:xfrm>
          <a:prstGeom prst="rect">
            <a:avLst/>
          </a:prstGeom>
          <a:noFill/>
        </p:spPr>
        <p:txBody>
          <a:bodyPr wrap="none" rtlCol="0">
            <a:spAutoFit/>
          </a:bodyPr>
          <a:lstStyle/>
          <a:p>
            <a:r>
              <a:rPr lang="en-US" sz="2000" b="1" dirty="0">
                <a:ln w="10160">
                  <a:solidFill>
                    <a:srgbClr val="002060"/>
                  </a:solidFill>
                  <a:prstDash val="solid"/>
                </a:ln>
                <a:solidFill>
                  <a:srgbClr val="FFFFFF"/>
                </a:solidFill>
                <a:effectLst>
                  <a:outerShdw blurRad="38100" dist="38100" dir="2700000" algn="tl">
                    <a:srgbClr val="000000">
                      <a:alpha val="43137"/>
                    </a:srgbClr>
                  </a:outerShdw>
                </a:effectLst>
                <a:latin typeface="+mj-lt"/>
              </a:rPr>
              <a:t>Test &amp; Evaluation</a:t>
            </a:r>
          </a:p>
        </p:txBody>
      </p:sp>
      <p:sp>
        <p:nvSpPr>
          <p:cNvPr id="52" name="TextBox 51"/>
          <p:cNvSpPr txBox="1"/>
          <p:nvPr/>
        </p:nvSpPr>
        <p:spPr>
          <a:xfrm>
            <a:off x="1745823" y="5173165"/>
            <a:ext cx="2706767" cy="400110"/>
          </a:xfrm>
          <a:prstGeom prst="rect">
            <a:avLst/>
          </a:prstGeom>
          <a:noFill/>
        </p:spPr>
        <p:txBody>
          <a:bodyPr wrap="none" rtlCol="0">
            <a:spAutoFit/>
          </a:bodyPr>
          <a:lstStyle/>
          <a:p>
            <a:r>
              <a:rPr lang="en-US" sz="2000" b="1" dirty="0">
                <a:ln w="10160">
                  <a:solidFill>
                    <a:srgbClr val="002060"/>
                  </a:solidFill>
                  <a:prstDash val="solid"/>
                </a:ln>
                <a:solidFill>
                  <a:srgbClr val="FFFFFF"/>
                </a:solidFill>
                <a:effectLst>
                  <a:outerShdw blurRad="38100" dist="38100" dir="2700000" algn="tl">
                    <a:srgbClr val="000000">
                      <a:alpha val="43137"/>
                    </a:srgbClr>
                  </a:outerShdw>
                </a:effectLst>
                <a:latin typeface="+mj-lt"/>
              </a:rPr>
              <a:t>Sustainment &amp; Logistics</a:t>
            </a:r>
          </a:p>
        </p:txBody>
      </p:sp>
      <p:sp>
        <p:nvSpPr>
          <p:cNvPr id="58" name="TextBox 57"/>
          <p:cNvSpPr txBox="1"/>
          <p:nvPr/>
        </p:nvSpPr>
        <p:spPr>
          <a:xfrm>
            <a:off x="1760670" y="6040200"/>
            <a:ext cx="3416576" cy="400110"/>
          </a:xfrm>
          <a:prstGeom prst="rect">
            <a:avLst/>
          </a:prstGeom>
          <a:noFill/>
        </p:spPr>
        <p:txBody>
          <a:bodyPr wrap="none" rtlCol="0">
            <a:spAutoFit/>
          </a:bodyPr>
          <a:lstStyle/>
          <a:p>
            <a:r>
              <a:rPr lang="en-US" sz="2000" b="1" dirty="0">
                <a:ln w="10160">
                  <a:solidFill>
                    <a:srgbClr val="002060"/>
                  </a:solidFill>
                  <a:prstDash val="solid"/>
                </a:ln>
                <a:solidFill>
                  <a:srgbClr val="FFFFFF"/>
                </a:solidFill>
                <a:effectLst>
                  <a:outerShdw blurRad="38100" dist="38100" dir="2700000" algn="tl">
                    <a:srgbClr val="000000">
                      <a:alpha val="43137"/>
                    </a:srgbClr>
                  </a:outerShdw>
                </a:effectLst>
                <a:latin typeface="+mj-lt"/>
              </a:rPr>
              <a:t>Installation &amp; Mission Support</a:t>
            </a: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67409" y="4614949"/>
            <a:ext cx="959140" cy="961536"/>
          </a:xfrm>
          <a:prstGeom prst="rect">
            <a:avLst/>
          </a:prstGeom>
          <a:effectLst>
            <a:outerShdw blurRad="50800" dist="25400" dir="2700000" sx="99000" sy="99000" algn="tl" rotWithShape="0">
              <a:prstClr val="black">
                <a:alpha val="40000"/>
              </a:prstClr>
            </a:outerShdw>
          </a:effectLst>
        </p:spPr>
      </p:pic>
      <p:grpSp>
        <p:nvGrpSpPr>
          <p:cNvPr id="16" name="Group 15"/>
          <p:cNvGrpSpPr/>
          <p:nvPr/>
        </p:nvGrpSpPr>
        <p:grpSpPr>
          <a:xfrm>
            <a:off x="5987159" y="4722567"/>
            <a:ext cx="4343399" cy="760475"/>
            <a:chOff x="4508423" y="4722566"/>
            <a:chExt cx="4343399" cy="760475"/>
          </a:xfrm>
        </p:grpSpPr>
        <p:sp>
          <p:nvSpPr>
            <p:cNvPr id="56" name="object 20"/>
            <p:cNvSpPr/>
            <p:nvPr/>
          </p:nvSpPr>
          <p:spPr>
            <a:xfrm>
              <a:off x="4508423" y="4722566"/>
              <a:ext cx="4343399" cy="760475"/>
            </a:xfrm>
            <a:prstGeom prst="rect">
              <a:avLst/>
            </a:prstGeom>
            <a:blipFill>
              <a:blip r:embed="rId11" cstate="print"/>
              <a:stretch>
                <a:fillRect/>
              </a:stretch>
            </a:blipFill>
          </p:spPr>
          <p:txBody>
            <a:bodyPr wrap="square" lIns="0" tIns="0" rIns="0" bIns="0" rtlCol="0"/>
            <a:lstStyle/>
            <a:p>
              <a:pPr fontAlgn="auto">
                <a:spcBef>
                  <a:spcPts val="0"/>
                </a:spcBef>
                <a:spcAft>
                  <a:spcPts val="0"/>
                </a:spcAft>
              </a:pPr>
              <a:endParaRPr sz="1800" dirty="0">
                <a:solidFill>
                  <a:prstClr val="black"/>
                </a:solidFill>
                <a:latin typeface="Calibri"/>
              </a:endParaRPr>
            </a:p>
          </p:txBody>
        </p:sp>
        <p:sp>
          <p:nvSpPr>
            <p:cNvPr id="11" name="TextBox 10"/>
            <p:cNvSpPr txBox="1"/>
            <p:nvPr/>
          </p:nvSpPr>
          <p:spPr>
            <a:xfrm>
              <a:off x="4721689" y="4834107"/>
              <a:ext cx="3922869" cy="523220"/>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Provide Sustainment &amp; Logistics Readiness</a:t>
              </a:r>
            </a:p>
            <a:p>
              <a:r>
                <a:rPr lang="en-US" b="1" dirty="0">
                  <a:solidFill>
                    <a:schemeClr val="bg1"/>
                  </a:solidFill>
                  <a:effectLst>
                    <a:outerShdw blurRad="38100" dist="38100" dir="2700000" algn="tl">
                      <a:srgbClr val="000000">
                        <a:alpha val="43137"/>
                      </a:srgbClr>
                    </a:outerShdw>
                  </a:effectLst>
                </a:rPr>
                <a:t>to Deliver Combat Power for America</a:t>
              </a:r>
            </a:p>
          </p:txBody>
        </p:sp>
      </p:grpSp>
      <p:grpSp>
        <p:nvGrpSpPr>
          <p:cNvPr id="12" name="Group 11"/>
          <p:cNvGrpSpPr/>
          <p:nvPr/>
        </p:nvGrpSpPr>
        <p:grpSpPr>
          <a:xfrm>
            <a:off x="5088127" y="1367604"/>
            <a:ext cx="4343399" cy="760475"/>
            <a:chOff x="3971511" y="1367603"/>
            <a:chExt cx="4343399" cy="760475"/>
          </a:xfrm>
        </p:grpSpPr>
        <p:sp>
          <p:nvSpPr>
            <p:cNvPr id="20" name="object 20"/>
            <p:cNvSpPr/>
            <p:nvPr/>
          </p:nvSpPr>
          <p:spPr>
            <a:xfrm>
              <a:off x="3971511" y="1367603"/>
              <a:ext cx="4343399" cy="760475"/>
            </a:xfrm>
            <a:prstGeom prst="rect">
              <a:avLst/>
            </a:prstGeom>
            <a:blipFill>
              <a:blip r:embed="rId11"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Calibri"/>
              </a:endParaRPr>
            </a:p>
          </p:txBody>
        </p:sp>
        <p:sp>
          <p:nvSpPr>
            <p:cNvPr id="59" name="TextBox 58"/>
            <p:cNvSpPr txBox="1"/>
            <p:nvPr/>
          </p:nvSpPr>
          <p:spPr>
            <a:xfrm>
              <a:off x="4224511" y="1432168"/>
              <a:ext cx="3837397" cy="523220"/>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Continue to Strengthen AFMC’s Role in the</a:t>
              </a:r>
            </a:p>
            <a:p>
              <a:r>
                <a:rPr lang="en-US" b="1" dirty="0">
                  <a:solidFill>
                    <a:schemeClr val="bg1"/>
                  </a:solidFill>
                  <a:effectLst>
                    <a:outerShdw blurRad="38100" dist="38100" dir="2700000" algn="tl">
                      <a:srgbClr val="000000">
                        <a:alpha val="43137"/>
                      </a:srgbClr>
                    </a:outerShdw>
                  </a:effectLst>
                </a:rPr>
                <a:t>Nuclear Enterprise</a:t>
              </a:r>
            </a:p>
          </p:txBody>
        </p:sp>
      </p:grpSp>
      <p:grpSp>
        <p:nvGrpSpPr>
          <p:cNvPr id="13" name="Group 12"/>
          <p:cNvGrpSpPr/>
          <p:nvPr/>
        </p:nvGrpSpPr>
        <p:grpSpPr>
          <a:xfrm>
            <a:off x="5310971" y="2195227"/>
            <a:ext cx="4343399" cy="760475"/>
            <a:chOff x="4103825" y="2195226"/>
            <a:chExt cx="4343399" cy="760475"/>
          </a:xfrm>
        </p:grpSpPr>
        <p:sp>
          <p:nvSpPr>
            <p:cNvPr id="53" name="object 20"/>
            <p:cNvSpPr/>
            <p:nvPr/>
          </p:nvSpPr>
          <p:spPr>
            <a:xfrm>
              <a:off x="4103825" y="2195226"/>
              <a:ext cx="4343399" cy="760475"/>
            </a:xfrm>
            <a:prstGeom prst="rect">
              <a:avLst/>
            </a:prstGeom>
            <a:blipFill>
              <a:blip r:embed="rId11"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Calibri"/>
              </a:endParaRPr>
            </a:p>
          </p:txBody>
        </p:sp>
        <p:sp>
          <p:nvSpPr>
            <p:cNvPr id="67" name="TextBox 66"/>
            <p:cNvSpPr txBox="1"/>
            <p:nvPr/>
          </p:nvSpPr>
          <p:spPr>
            <a:xfrm>
              <a:off x="4233791" y="2283642"/>
              <a:ext cx="4182042" cy="523220"/>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Advance Today’s &amp; Tomorrow’s Combat</a:t>
              </a:r>
            </a:p>
            <a:p>
              <a:r>
                <a:rPr lang="en-US" b="1" dirty="0">
                  <a:solidFill>
                    <a:schemeClr val="bg1"/>
                  </a:solidFill>
                  <a:effectLst>
                    <a:outerShdw blurRad="38100" dist="38100" dir="2700000" algn="tl">
                      <a:srgbClr val="000000">
                        <a:alpha val="43137"/>
                      </a:srgbClr>
                    </a:outerShdw>
                  </a:effectLst>
                </a:rPr>
                <a:t>Capabilities through Leading-Edge Technology</a:t>
              </a:r>
            </a:p>
          </p:txBody>
        </p:sp>
      </p:grpSp>
      <p:grpSp>
        <p:nvGrpSpPr>
          <p:cNvPr id="14" name="Group 13"/>
          <p:cNvGrpSpPr/>
          <p:nvPr/>
        </p:nvGrpSpPr>
        <p:grpSpPr>
          <a:xfrm>
            <a:off x="5540489" y="3020126"/>
            <a:ext cx="4343399" cy="760475"/>
            <a:chOff x="4242813" y="3020125"/>
            <a:chExt cx="4343399" cy="760475"/>
          </a:xfrm>
        </p:grpSpPr>
        <p:sp>
          <p:nvSpPr>
            <p:cNvPr id="54" name="object 20"/>
            <p:cNvSpPr/>
            <p:nvPr/>
          </p:nvSpPr>
          <p:spPr>
            <a:xfrm>
              <a:off x="4242813" y="3020125"/>
              <a:ext cx="4343399" cy="760475"/>
            </a:xfrm>
            <a:prstGeom prst="rect">
              <a:avLst/>
            </a:prstGeom>
            <a:blipFill>
              <a:blip r:embed="rId11"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Calibri"/>
              </a:endParaRPr>
            </a:p>
          </p:txBody>
        </p:sp>
        <p:sp>
          <p:nvSpPr>
            <p:cNvPr id="68" name="TextBox 67"/>
            <p:cNvSpPr txBox="1"/>
            <p:nvPr/>
          </p:nvSpPr>
          <p:spPr>
            <a:xfrm>
              <a:off x="4372897" y="3105321"/>
              <a:ext cx="4153445" cy="523220"/>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Acquire and Support War-Winning Capabilities</a:t>
              </a:r>
            </a:p>
            <a:p>
              <a:r>
                <a:rPr lang="en-US" b="1" dirty="0">
                  <a:solidFill>
                    <a:schemeClr val="bg1"/>
                  </a:solidFill>
                  <a:effectLst>
                    <a:outerShdw blurRad="38100" dist="38100" dir="2700000" algn="tl">
                      <a:srgbClr val="000000">
                        <a:alpha val="43137"/>
                      </a:srgbClr>
                    </a:outerShdw>
                  </a:effectLst>
                </a:rPr>
                <a:t>“Cradle-to-Grave”</a:t>
              </a:r>
            </a:p>
          </p:txBody>
        </p:sp>
      </p:grpSp>
      <p:grpSp>
        <p:nvGrpSpPr>
          <p:cNvPr id="15" name="Group 14"/>
          <p:cNvGrpSpPr/>
          <p:nvPr/>
        </p:nvGrpSpPr>
        <p:grpSpPr>
          <a:xfrm>
            <a:off x="5761103" y="3833276"/>
            <a:ext cx="4343399" cy="760475"/>
            <a:chOff x="4372897" y="3833275"/>
            <a:chExt cx="4343399" cy="760475"/>
          </a:xfrm>
        </p:grpSpPr>
        <p:sp>
          <p:nvSpPr>
            <p:cNvPr id="55" name="object 20"/>
            <p:cNvSpPr/>
            <p:nvPr/>
          </p:nvSpPr>
          <p:spPr>
            <a:xfrm>
              <a:off x="4372897" y="3833275"/>
              <a:ext cx="4343399" cy="760475"/>
            </a:xfrm>
            <a:prstGeom prst="rect">
              <a:avLst/>
            </a:prstGeom>
            <a:blipFill>
              <a:blip r:embed="rId11"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Calibri"/>
              </a:endParaRPr>
            </a:p>
          </p:txBody>
        </p:sp>
        <p:sp>
          <p:nvSpPr>
            <p:cNvPr id="69" name="TextBox 68"/>
            <p:cNvSpPr txBox="1"/>
            <p:nvPr/>
          </p:nvSpPr>
          <p:spPr>
            <a:xfrm>
              <a:off x="4643198" y="4050958"/>
              <a:ext cx="3689856" cy="307777"/>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Perform World-Class Test and Evaluation</a:t>
              </a:r>
            </a:p>
          </p:txBody>
        </p:sp>
      </p:grpSp>
      <p:grpSp>
        <p:nvGrpSpPr>
          <p:cNvPr id="17" name="Group 16"/>
          <p:cNvGrpSpPr/>
          <p:nvPr/>
        </p:nvGrpSpPr>
        <p:grpSpPr>
          <a:xfrm>
            <a:off x="6167199" y="5635561"/>
            <a:ext cx="4343399" cy="760475"/>
            <a:chOff x="4643198" y="5635560"/>
            <a:chExt cx="4343399" cy="760475"/>
          </a:xfrm>
        </p:grpSpPr>
        <p:sp>
          <p:nvSpPr>
            <p:cNvPr id="57" name="object 20"/>
            <p:cNvSpPr/>
            <p:nvPr/>
          </p:nvSpPr>
          <p:spPr>
            <a:xfrm>
              <a:off x="4643198" y="5635560"/>
              <a:ext cx="4343399" cy="760475"/>
            </a:xfrm>
            <a:prstGeom prst="rect">
              <a:avLst/>
            </a:prstGeom>
            <a:blipFill>
              <a:blip r:embed="rId11"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Calibri"/>
              </a:endParaRPr>
            </a:p>
          </p:txBody>
        </p:sp>
        <p:sp>
          <p:nvSpPr>
            <p:cNvPr id="70" name="TextBox 69"/>
            <p:cNvSpPr txBox="1"/>
            <p:nvPr/>
          </p:nvSpPr>
          <p:spPr>
            <a:xfrm>
              <a:off x="4721689" y="5754187"/>
              <a:ext cx="4201535" cy="523220"/>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Support AF-wide Installation and Expeditionary</a:t>
              </a:r>
            </a:p>
            <a:p>
              <a:r>
                <a:rPr lang="en-US" b="1" dirty="0">
                  <a:solidFill>
                    <a:schemeClr val="bg1"/>
                  </a:solidFill>
                  <a:effectLst>
                    <a:outerShdw blurRad="38100" dist="38100" dir="2700000" algn="tl">
                      <a:srgbClr val="000000">
                        <a:alpha val="43137"/>
                      </a:srgbClr>
                    </a:outerShdw>
                  </a:effectLst>
                </a:rPr>
                <a:t>Combat Support Activities</a:t>
              </a:r>
            </a:p>
          </p:txBody>
        </p:sp>
      </p:grpSp>
      <p:pic>
        <p:nvPicPr>
          <p:cNvPr id="71" name="Picture 7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71147" y="1255781"/>
            <a:ext cx="863964" cy="863964"/>
          </a:xfrm>
          <a:prstGeom prst="rect">
            <a:avLst/>
          </a:prstGeom>
          <a:effectLst>
            <a:outerShdw blurRad="50800" dist="25400" dir="2700000" sx="99000" sy="99000" algn="tl" rotWithShape="0">
              <a:prstClr val="black">
                <a:alpha val="40000"/>
              </a:prstClr>
            </a:outerShdw>
          </a:effectLst>
        </p:spPr>
      </p:pic>
      <p:pic>
        <p:nvPicPr>
          <p:cNvPr id="74" name="Picture 7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21233" y="2104509"/>
            <a:ext cx="862738" cy="862738"/>
          </a:xfrm>
          <a:prstGeom prst="rect">
            <a:avLst/>
          </a:prstGeom>
          <a:effectLst>
            <a:outerShdw blurRad="50800" dist="25400" dir="2700000" sx="99000" sy="99000" algn="tl" rotWithShape="0">
              <a:prstClr val="black">
                <a:alpha val="40000"/>
              </a:prstClr>
            </a:outerShdw>
          </a:effectLst>
        </p:spPr>
      </p:pic>
      <p:pic>
        <p:nvPicPr>
          <p:cNvPr id="75" name="Picture 7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41402" y="2945966"/>
            <a:ext cx="850436" cy="852562"/>
          </a:xfrm>
          <a:prstGeom prst="rect">
            <a:avLst/>
          </a:prstGeom>
          <a:effectLst>
            <a:outerShdw blurRad="50800" dist="25400" dir="2700000" sx="99000" sy="99000" algn="tl" rotWithShape="0">
              <a:prstClr val="black">
                <a:alpha val="40000"/>
              </a:prstClr>
            </a:outerShdw>
          </a:effectLst>
        </p:spPr>
      </p:pic>
      <p:pic>
        <p:nvPicPr>
          <p:cNvPr id="77" name="Picture 7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90526" y="3740002"/>
            <a:ext cx="916306" cy="918596"/>
          </a:xfrm>
          <a:prstGeom prst="rect">
            <a:avLst/>
          </a:prstGeom>
          <a:effectLst>
            <a:outerShdw blurRad="50800" dist="25400" dir="2700000" sx="99000" sy="99000" algn="tl" rotWithShape="0">
              <a:prstClr val="black">
                <a:alpha val="40000"/>
              </a:prstClr>
            </a:outerShdw>
          </a:effectLst>
        </p:spPr>
      </p:pic>
      <p:pic>
        <p:nvPicPr>
          <p:cNvPr id="78" name="Picture 7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66883" y="5582983"/>
            <a:ext cx="844704" cy="834144"/>
          </a:xfrm>
          <a:prstGeom prst="rect">
            <a:avLst/>
          </a:prstGeom>
          <a:effectLst>
            <a:outerShdw blurRad="50800" dist="25400" dir="2700000" sx="99000" sy="99000" algn="tl" rotWithShape="0">
              <a:prstClr val="black">
                <a:alpha val="40000"/>
              </a:prstClr>
            </a:outerShdw>
          </a:effectLst>
        </p:spPr>
      </p:pic>
      <p:sp>
        <p:nvSpPr>
          <p:cNvPr id="79" name="Holder 4"/>
          <p:cNvSpPr>
            <a:spLocks noGrp="1"/>
          </p:cNvSpPr>
          <p:nvPr>
            <p:ph type="ftr" sz="quarter" idx="5"/>
          </p:nvPr>
        </p:nvSpPr>
        <p:spPr>
          <a:xfrm>
            <a:off x="5191090" y="6540489"/>
            <a:ext cx="2018669" cy="215444"/>
          </a:xfrm>
          <a:prstGeom prst="rect">
            <a:avLst/>
          </a:prstGeom>
        </p:spPr>
        <p:txBody>
          <a:bodyPr wrap="square" lIns="0" tIns="0" rIns="0" bIns="0">
            <a:spAutoFit/>
          </a:bodyPr>
          <a:lstStyle>
            <a:lvl1pPr>
              <a:defRPr sz="1600" b="1" i="1">
                <a:solidFill>
                  <a:schemeClr val="tx1"/>
                </a:solidFill>
                <a:latin typeface="Century Schoolbook"/>
                <a:cs typeface="Century Schoolbook"/>
              </a:defRPr>
            </a:lvl1pPr>
          </a:lstStyle>
          <a:p>
            <a:pPr marL="12700" fontAlgn="auto">
              <a:spcBef>
                <a:spcPts val="0"/>
              </a:spcBef>
              <a:spcAft>
                <a:spcPts val="0"/>
              </a:spcAft>
            </a:pPr>
            <a:r>
              <a:rPr lang="en-US" sz="1400" spc="-15" dirty="0">
                <a:solidFill>
                  <a:prstClr val="black"/>
                </a:solidFill>
                <a:latin typeface="Times New Roman" panose="02020603050405020304" pitchFamily="18" charset="0"/>
                <a:cs typeface="Times New Roman" panose="02020603050405020304" pitchFamily="18" charset="0"/>
              </a:rPr>
              <a:t>Built Right, Ready to Fight</a:t>
            </a:r>
            <a:endParaRPr lang="en-US" sz="1400" spc="-1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83918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463" y="494069"/>
            <a:ext cx="9356579" cy="553998"/>
          </a:xfrm>
          <a:prstGeom prst="rect">
            <a:avLst/>
          </a:prstGeom>
        </p:spPr>
        <p:txBody>
          <a:bodyPr vert="horz" wrap="square" lIns="0" tIns="0" rIns="0" bIns="0" rtlCol="0">
            <a:spAutoFit/>
          </a:bodyPr>
          <a:lstStyle/>
          <a:p>
            <a:pPr marL="2654935"/>
            <a:r>
              <a:rPr i="0" dirty="0" smtClean="0">
                <a:solidFill>
                  <a:schemeClr val="tx1"/>
                </a:solidFill>
                <a:effectLst>
                  <a:outerShdw blurRad="38100" dist="38100" dir="2700000" algn="tl">
                    <a:srgbClr val="000000">
                      <a:alpha val="43137"/>
                    </a:srgbClr>
                  </a:outerShdw>
                </a:effectLst>
              </a:rPr>
              <a:t>A</a:t>
            </a:r>
            <a:r>
              <a:rPr lang="en-US" i="0" spc="-5" dirty="0">
                <a:solidFill>
                  <a:schemeClr val="tx1"/>
                </a:solidFill>
                <a:effectLst>
                  <a:outerShdw blurRad="38100" dist="38100" dir="2700000" algn="tl">
                    <a:srgbClr val="000000">
                      <a:alpha val="43137"/>
                    </a:srgbClr>
                  </a:outerShdw>
                </a:effectLst>
              </a:rPr>
              <a:t>ir Force Sustainment Center</a:t>
            </a:r>
            <a:endParaRPr i="0" dirty="0">
              <a:solidFill>
                <a:schemeClr val="tx1"/>
              </a:solidFill>
              <a:effectLst>
                <a:outerShdw blurRad="38100" dist="38100" dir="2700000" algn="tl">
                  <a:srgbClr val="000000">
                    <a:alpha val="43137"/>
                  </a:srgbClr>
                </a:outerShdw>
              </a:effectLst>
            </a:endParaRPr>
          </a:p>
        </p:txBody>
      </p:sp>
      <p:sp>
        <p:nvSpPr>
          <p:cNvPr id="3" name="object 3"/>
          <p:cNvSpPr/>
          <p:nvPr/>
        </p:nvSpPr>
        <p:spPr>
          <a:xfrm>
            <a:off x="1965961" y="2432304"/>
            <a:ext cx="8261603" cy="987551"/>
          </a:xfrm>
          <a:prstGeom prst="rect">
            <a:avLst/>
          </a:prstGeom>
          <a:blipFill>
            <a:blip r:embed="rId3"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Calibri"/>
            </a:endParaRPr>
          </a:p>
        </p:txBody>
      </p:sp>
      <p:sp>
        <p:nvSpPr>
          <p:cNvPr id="4" name="object 4"/>
          <p:cNvSpPr/>
          <p:nvPr/>
        </p:nvSpPr>
        <p:spPr>
          <a:xfrm>
            <a:off x="1965961" y="4309884"/>
            <a:ext cx="8261603" cy="986014"/>
          </a:xfrm>
          <a:prstGeom prst="rect">
            <a:avLst/>
          </a:prstGeom>
          <a:blipFill>
            <a:blip r:embed="rId3"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Calibri"/>
            </a:endParaRPr>
          </a:p>
        </p:txBody>
      </p:sp>
      <p:sp>
        <p:nvSpPr>
          <p:cNvPr id="5" name="object 5"/>
          <p:cNvSpPr txBox="1"/>
          <p:nvPr/>
        </p:nvSpPr>
        <p:spPr>
          <a:xfrm>
            <a:off x="2353183" y="1955983"/>
            <a:ext cx="7682230" cy="3370153"/>
          </a:xfrm>
          <a:prstGeom prst="rect">
            <a:avLst/>
          </a:prstGeom>
        </p:spPr>
        <p:txBody>
          <a:bodyPr vert="horz" wrap="square" lIns="0" tIns="0" rIns="0" bIns="0" rtlCol="0">
            <a:spAutoFit/>
          </a:bodyPr>
          <a:lstStyle/>
          <a:p>
            <a:pPr marR="206375" algn="ctr" fontAlgn="auto">
              <a:spcBef>
                <a:spcPts val="0"/>
              </a:spcBef>
              <a:spcAft>
                <a:spcPts val="0"/>
              </a:spcAft>
            </a:pPr>
            <a:r>
              <a:rPr sz="3600" b="1" dirty="0">
                <a:solidFill>
                  <a:prstClr val="black"/>
                </a:solidFill>
                <a:latin typeface="Arial"/>
                <a:cs typeface="Arial"/>
              </a:rPr>
              <a:t>M</a:t>
            </a:r>
            <a:r>
              <a:rPr sz="3600" b="1" spc="-5" dirty="0">
                <a:solidFill>
                  <a:prstClr val="black"/>
                </a:solidFill>
                <a:latin typeface="Arial"/>
                <a:cs typeface="Arial"/>
              </a:rPr>
              <a:t>ISSION</a:t>
            </a:r>
            <a:endParaRPr sz="3600" dirty="0">
              <a:solidFill>
                <a:prstClr val="black"/>
              </a:solidFill>
              <a:latin typeface="Arial"/>
              <a:cs typeface="Arial"/>
            </a:endParaRPr>
          </a:p>
          <a:p>
            <a:pPr marL="664845" marR="5080" indent="-652780" fontAlgn="auto">
              <a:spcBef>
                <a:spcPts val="420"/>
              </a:spcBef>
              <a:spcAft>
                <a:spcPts val="0"/>
              </a:spcAft>
            </a:pPr>
            <a:r>
              <a:rPr sz="2800" b="1" spc="-25" dirty="0">
                <a:solidFill>
                  <a:prstClr val="black"/>
                </a:solidFill>
                <a:latin typeface="Arial"/>
                <a:cs typeface="Arial"/>
              </a:rPr>
              <a:t>P</a:t>
            </a:r>
            <a:r>
              <a:rPr sz="2800" b="1" spc="-15" dirty="0">
                <a:solidFill>
                  <a:prstClr val="black"/>
                </a:solidFill>
                <a:latin typeface="Arial"/>
                <a:cs typeface="Arial"/>
              </a:rPr>
              <a:t>r</a:t>
            </a:r>
            <a:r>
              <a:rPr sz="2800" b="1" spc="-25" dirty="0">
                <a:solidFill>
                  <a:prstClr val="black"/>
                </a:solidFill>
                <a:latin typeface="Arial"/>
                <a:cs typeface="Arial"/>
              </a:rPr>
              <a:t>o</a:t>
            </a:r>
            <a:r>
              <a:rPr sz="2800" b="1" spc="-15" dirty="0">
                <a:solidFill>
                  <a:prstClr val="black"/>
                </a:solidFill>
                <a:latin typeface="Arial"/>
                <a:cs typeface="Arial"/>
              </a:rPr>
              <a:t>v</a:t>
            </a:r>
            <a:r>
              <a:rPr sz="2800" b="1" spc="-10" dirty="0">
                <a:solidFill>
                  <a:prstClr val="black"/>
                </a:solidFill>
                <a:latin typeface="Arial"/>
                <a:cs typeface="Arial"/>
              </a:rPr>
              <a:t>i</a:t>
            </a:r>
            <a:r>
              <a:rPr sz="2800" b="1" spc="-25" dirty="0">
                <a:solidFill>
                  <a:prstClr val="black"/>
                </a:solidFill>
                <a:latin typeface="Arial"/>
                <a:cs typeface="Arial"/>
              </a:rPr>
              <a:t>d</a:t>
            </a:r>
            <a:r>
              <a:rPr sz="2800" b="1" spc="-20" dirty="0">
                <a:solidFill>
                  <a:prstClr val="black"/>
                </a:solidFill>
                <a:latin typeface="Arial"/>
                <a:cs typeface="Arial"/>
              </a:rPr>
              <a:t>e</a:t>
            </a:r>
            <a:r>
              <a:rPr sz="2800" b="1" spc="15" dirty="0">
                <a:solidFill>
                  <a:prstClr val="black"/>
                </a:solidFill>
                <a:latin typeface="Arial"/>
                <a:cs typeface="Arial"/>
              </a:rPr>
              <a:t> </a:t>
            </a:r>
            <a:r>
              <a:rPr sz="2800" b="1" spc="-15" dirty="0">
                <a:solidFill>
                  <a:prstClr val="black"/>
                </a:solidFill>
                <a:latin typeface="Arial"/>
                <a:cs typeface="Arial"/>
              </a:rPr>
              <a:t>s</a:t>
            </a:r>
            <a:r>
              <a:rPr sz="2800" b="1" spc="-25" dirty="0">
                <a:solidFill>
                  <a:prstClr val="black"/>
                </a:solidFill>
                <a:latin typeface="Arial"/>
                <a:cs typeface="Arial"/>
              </a:rPr>
              <a:t>u</a:t>
            </a:r>
            <a:r>
              <a:rPr sz="2800" b="1" spc="-10" dirty="0">
                <a:solidFill>
                  <a:prstClr val="black"/>
                </a:solidFill>
                <a:latin typeface="Arial"/>
                <a:cs typeface="Arial"/>
              </a:rPr>
              <a:t>stai</a:t>
            </a:r>
            <a:r>
              <a:rPr sz="2800" b="1" spc="-30" dirty="0">
                <a:solidFill>
                  <a:prstClr val="black"/>
                </a:solidFill>
                <a:latin typeface="Arial"/>
                <a:cs typeface="Arial"/>
              </a:rPr>
              <a:t>nm</a:t>
            </a:r>
            <a:r>
              <a:rPr sz="2800" b="1" spc="-15" dirty="0">
                <a:solidFill>
                  <a:prstClr val="black"/>
                </a:solidFill>
                <a:latin typeface="Arial"/>
                <a:cs typeface="Arial"/>
              </a:rPr>
              <a:t>e</a:t>
            </a:r>
            <a:r>
              <a:rPr sz="2800" b="1" spc="-25" dirty="0">
                <a:solidFill>
                  <a:prstClr val="black"/>
                </a:solidFill>
                <a:latin typeface="Arial"/>
                <a:cs typeface="Arial"/>
              </a:rPr>
              <a:t>n</a:t>
            </a:r>
            <a:r>
              <a:rPr sz="2800" b="1" spc="-10" dirty="0">
                <a:solidFill>
                  <a:prstClr val="black"/>
                </a:solidFill>
                <a:latin typeface="Arial"/>
                <a:cs typeface="Arial"/>
              </a:rPr>
              <a:t>t</a:t>
            </a:r>
            <a:r>
              <a:rPr sz="2800" b="1" spc="40" dirty="0">
                <a:solidFill>
                  <a:prstClr val="black"/>
                </a:solidFill>
                <a:latin typeface="Arial"/>
                <a:cs typeface="Arial"/>
              </a:rPr>
              <a:t> </a:t>
            </a:r>
            <a:r>
              <a:rPr sz="2800" b="1" spc="-15" dirty="0">
                <a:solidFill>
                  <a:prstClr val="black"/>
                </a:solidFill>
                <a:latin typeface="Arial"/>
                <a:cs typeface="Arial"/>
              </a:rPr>
              <a:t>a</a:t>
            </a:r>
            <a:r>
              <a:rPr sz="2800" b="1" spc="-25" dirty="0">
                <a:solidFill>
                  <a:prstClr val="black"/>
                </a:solidFill>
                <a:latin typeface="Arial"/>
                <a:cs typeface="Arial"/>
              </a:rPr>
              <a:t>n</a:t>
            </a:r>
            <a:r>
              <a:rPr sz="2800" b="1" spc="-20" dirty="0">
                <a:solidFill>
                  <a:prstClr val="black"/>
                </a:solidFill>
                <a:latin typeface="Arial"/>
                <a:cs typeface="Arial"/>
              </a:rPr>
              <a:t>d</a:t>
            </a:r>
            <a:r>
              <a:rPr sz="2800" b="1" spc="5" dirty="0">
                <a:solidFill>
                  <a:prstClr val="black"/>
                </a:solidFill>
                <a:latin typeface="Arial"/>
                <a:cs typeface="Arial"/>
              </a:rPr>
              <a:t> </a:t>
            </a:r>
            <a:r>
              <a:rPr sz="2800" b="1" spc="-25" dirty="0">
                <a:solidFill>
                  <a:prstClr val="black"/>
                </a:solidFill>
                <a:latin typeface="Arial"/>
                <a:cs typeface="Arial"/>
              </a:rPr>
              <a:t>Log</a:t>
            </a:r>
            <a:r>
              <a:rPr sz="2800" b="1" spc="-10" dirty="0">
                <a:solidFill>
                  <a:prstClr val="black"/>
                </a:solidFill>
                <a:latin typeface="Arial"/>
                <a:cs typeface="Arial"/>
              </a:rPr>
              <a:t>isti</a:t>
            </a:r>
            <a:r>
              <a:rPr sz="2800" b="1" spc="-15" dirty="0">
                <a:solidFill>
                  <a:prstClr val="black"/>
                </a:solidFill>
                <a:latin typeface="Arial"/>
                <a:cs typeface="Arial"/>
              </a:rPr>
              <a:t>c</a:t>
            </a:r>
            <a:r>
              <a:rPr sz="2800" b="1" spc="-20" dirty="0">
                <a:solidFill>
                  <a:prstClr val="black"/>
                </a:solidFill>
                <a:latin typeface="Arial"/>
                <a:cs typeface="Arial"/>
              </a:rPr>
              <a:t>s</a:t>
            </a:r>
            <a:r>
              <a:rPr sz="2800" b="1" spc="25" dirty="0">
                <a:solidFill>
                  <a:prstClr val="black"/>
                </a:solidFill>
                <a:latin typeface="Arial"/>
                <a:cs typeface="Arial"/>
              </a:rPr>
              <a:t> </a:t>
            </a:r>
            <a:r>
              <a:rPr sz="2800" b="1" spc="-10" dirty="0">
                <a:solidFill>
                  <a:prstClr val="black"/>
                </a:solidFill>
                <a:latin typeface="Arial"/>
                <a:cs typeface="Arial"/>
              </a:rPr>
              <a:t>rea</a:t>
            </a:r>
            <a:r>
              <a:rPr sz="2800" b="1" spc="-25" dirty="0">
                <a:solidFill>
                  <a:prstClr val="black"/>
                </a:solidFill>
                <a:latin typeface="Arial"/>
                <a:cs typeface="Arial"/>
              </a:rPr>
              <a:t>d</a:t>
            </a:r>
            <a:r>
              <a:rPr sz="2800" b="1" spc="-10" dirty="0">
                <a:solidFill>
                  <a:prstClr val="black"/>
                </a:solidFill>
                <a:latin typeface="Arial"/>
                <a:cs typeface="Arial"/>
              </a:rPr>
              <a:t>i</a:t>
            </a:r>
            <a:r>
              <a:rPr sz="2800" b="1" spc="-25" dirty="0">
                <a:solidFill>
                  <a:prstClr val="black"/>
                </a:solidFill>
                <a:latin typeface="Arial"/>
                <a:cs typeface="Arial"/>
              </a:rPr>
              <a:t>n</a:t>
            </a:r>
            <a:r>
              <a:rPr sz="2800" b="1" spc="-15" dirty="0">
                <a:solidFill>
                  <a:prstClr val="black"/>
                </a:solidFill>
                <a:latin typeface="Arial"/>
                <a:cs typeface="Arial"/>
              </a:rPr>
              <a:t>ess</a:t>
            </a:r>
            <a:r>
              <a:rPr sz="2800" b="1" spc="-5" dirty="0">
                <a:solidFill>
                  <a:prstClr val="black"/>
                </a:solidFill>
                <a:latin typeface="Arial"/>
                <a:cs typeface="Arial"/>
              </a:rPr>
              <a:t> t</a:t>
            </a:r>
            <a:r>
              <a:rPr sz="2800" b="1" spc="-20" dirty="0">
                <a:solidFill>
                  <a:prstClr val="black"/>
                </a:solidFill>
                <a:latin typeface="Arial"/>
                <a:cs typeface="Arial"/>
              </a:rPr>
              <a:t>o</a:t>
            </a:r>
            <a:r>
              <a:rPr sz="2800" b="1" spc="-5" dirty="0">
                <a:solidFill>
                  <a:prstClr val="black"/>
                </a:solidFill>
                <a:latin typeface="Arial"/>
                <a:cs typeface="Arial"/>
              </a:rPr>
              <a:t> </a:t>
            </a:r>
            <a:r>
              <a:rPr sz="2800" b="1" spc="-25" dirty="0">
                <a:solidFill>
                  <a:prstClr val="black"/>
                </a:solidFill>
                <a:latin typeface="Arial"/>
                <a:cs typeface="Arial"/>
              </a:rPr>
              <a:t>d</a:t>
            </a:r>
            <a:r>
              <a:rPr sz="2800" b="1" spc="-15" dirty="0">
                <a:solidFill>
                  <a:prstClr val="black"/>
                </a:solidFill>
                <a:latin typeface="Arial"/>
                <a:cs typeface="Arial"/>
              </a:rPr>
              <a:t>e</a:t>
            </a:r>
            <a:r>
              <a:rPr sz="2800" b="1" spc="-10" dirty="0">
                <a:solidFill>
                  <a:prstClr val="black"/>
                </a:solidFill>
                <a:latin typeface="Arial"/>
                <a:cs typeface="Arial"/>
              </a:rPr>
              <a:t>li</a:t>
            </a:r>
            <a:r>
              <a:rPr sz="2800" b="1" spc="-15" dirty="0">
                <a:solidFill>
                  <a:prstClr val="black"/>
                </a:solidFill>
                <a:latin typeface="Arial"/>
                <a:cs typeface="Arial"/>
              </a:rPr>
              <a:t>ver</a:t>
            </a:r>
            <a:r>
              <a:rPr sz="2800" b="1" spc="5" dirty="0">
                <a:solidFill>
                  <a:prstClr val="black"/>
                </a:solidFill>
                <a:latin typeface="Arial"/>
                <a:cs typeface="Arial"/>
              </a:rPr>
              <a:t> </a:t>
            </a:r>
            <a:r>
              <a:rPr sz="2800" b="1" spc="-15" dirty="0">
                <a:solidFill>
                  <a:prstClr val="black"/>
                </a:solidFill>
                <a:latin typeface="Arial"/>
                <a:cs typeface="Arial"/>
              </a:rPr>
              <a:t>c</a:t>
            </a:r>
            <a:r>
              <a:rPr sz="2800" b="1" spc="-25" dirty="0">
                <a:solidFill>
                  <a:prstClr val="black"/>
                </a:solidFill>
                <a:latin typeface="Arial"/>
                <a:cs typeface="Arial"/>
              </a:rPr>
              <a:t>omb</a:t>
            </a:r>
            <a:r>
              <a:rPr sz="2800" b="1" spc="-15" dirty="0">
                <a:solidFill>
                  <a:prstClr val="black"/>
                </a:solidFill>
                <a:latin typeface="Arial"/>
                <a:cs typeface="Arial"/>
              </a:rPr>
              <a:t>a</a:t>
            </a:r>
            <a:r>
              <a:rPr sz="2800" b="1" spc="-10" dirty="0">
                <a:solidFill>
                  <a:prstClr val="black"/>
                </a:solidFill>
                <a:latin typeface="Arial"/>
                <a:cs typeface="Arial"/>
              </a:rPr>
              <a:t>t</a:t>
            </a:r>
            <a:r>
              <a:rPr sz="2800" b="1" spc="30" dirty="0">
                <a:solidFill>
                  <a:prstClr val="black"/>
                </a:solidFill>
                <a:latin typeface="Arial"/>
                <a:cs typeface="Arial"/>
              </a:rPr>
              <a:t> </a:t>
            </a:r>
            <a:r>
              <a:rPr sz="2800" b="1" spc="-25" dirty="0">
                <a:solidFill>
                  <a:prstClr val="black"/>
                </a:solidFill>
                <a:latin typeface="Arial"/>
                <a:cs typeface="Arial"/>
              </a:rPr>
              <a:t>pow</a:t>
            </a:r>
            <a:r>
              <a:rPr sz="2800" b="1" spc="-15" dirty="0">
                <a:solidFill>
                  <a:prstClr val="black"/>
                </a:solidFill>
                <a:latin typeface="Arial"/>
                <a:cs typeface="Arial"/>
              </a:rPr>
              <a:t>er</a:t>
            </a:r>
            <a:r>
              <a:rPr sz="2800" b="1" spc="15" dirty="0">
                <a:solidFill>
                  <a:prstClr val="black"/>
                </a:solidFill>
                <a:latin typeface="Arial"/>
                <a:cs typeface="Arial"/>
              </a:rPr>
              <a:t> </a:t>
            </a:r>
            <a:r>
              <a:rPr sz="2800" b="1" spc="-5" dirty="0">
                <a:solidFill>
                  <a:prstClr val="black"/>
                </a:solidFill>
                <a:latin typeface="Arial"/>
                <a:cs typeface="Arial"/>
              </a:rPr>
              <a:t>f</a:t>
            </a:r>
            <a:r>
              <a:rPr sz="2800" b="1" spc="-25" dirty="0">
                <a:solidFill>
                  <a:prstClr val="black"/>
                </a:solidFill>
                <a:latin typeface="Arial"/>
                <a:cs typeface="Arial"/>
              </a:rPr>
              <a:t>o</a:t>
            </a:r>
            <a:r>
              <a:rPr sz="2800" b="1" spc="-15" dirty="0">
                <a:solidFill>
                  <a:prstClr val="black"/>
                </a:solidFill>
                <a:latin typeface="Arial"/>
                <a:cs typeface="Arial"/>
              </a:rPr>
              <a:t>r</a:t>
            </a:r>
            <a:r>
              <a:rPr sz="2800" b="1" spc="-105" dirty="0">
                <a:solidFill>
                  <a:prstClr val="black"/>
                </a:solidFill>
                <a:latin typeface="Arial"/>
                <a:cs typeface="Arial"/>
              </a:rPr>
              <a:t> </a:t>
            </a:r>
            <a:r>
              <a:rPr sz="2800" b="1" spc="-30" dirty="0">
                <a:solidFill>
                  <a:prstClr val="black"/>
                </a:solidFill>
                <a:latin typeface="Arial"/>
                <a:cs typeface="Arial"/>
              </a:rPr>
              <a:t>Am</a:t>
            </a:r>
            <a:r>
              <a:rPr sz="2800" b="1" spc="-15" dirty="0">
                <a:solidFill>
                  <a:prstClr val="black"/>
                </a:solidFill>
                <a:latin typeface="Arial"/>
                <a:cs typeface="Arial"/>
              </a:rPr>
              <a:t>e</a:t>
            </a:r>
            <a:r>
              <a:rPr sz="2800" b="1" spc="-10" dirty="0">
                <a:solidFill>
                  <a:prstClr val="black"/>
                </a:solidFill>
                <a:latin typeface="Arial"/>
                <a:cs typeface="Arial"/>
              </a:rPr>
              <a:t>ri</a:t>
            </a:r>
            <a:r>
              <a:rPr sz="2800" b="1" spc="-15" dirty="0">
                <a:solidFill>
                  <a:prstClr val="black"/>
                </a:solidFill>
                <a:latin typeface="Arial"/>
                <a:cs typeface="Arial"/>
              </a:rPr>
              <a:t>c</a:t>
            </a:r>
            <a:r>
              <a:rPr sz="2800" b="1" spc="-20" dirty="0">
                <a:solidFill>
                  <a:prstClr val="black"/>
                </a:solidFill>
                <a:latin typeface="Arial"/>
                <a:cs typeface="Arial"/>
              </a:rPr>
              <a:t>a</a:t>
            </a:r>
            <a:endParaRPr sz="2800" dirty="0">
              <a:solidFill>
                <a:prstClr val="black"/>
              </a:solidFill>
              <a:latin typeface="Arial"/>
              <a:cs typeface="Arial"/>
            </a:endParaRPr>
          </a:p>
          <a:p>
            <a:pPr fontAlgn="auto">
              <a:spcBef>
                <a:spcPts val="39"/>
              </a:spcBef>
              <a:spcAft>
                <a:spcPts val="0"/>
              </a:spcAft>
            </a:pPr>
            <a:endParaRPr sz="2500" dirty="0">
              <a:solidFill>
                <a:prstClr val="black"/>
              </a:solidFill>
              <a:latin typeface="Times New Roman"/>
              <a:cs typeface="Times New Roman"/>
            </a:endParaRPr>
          </a:p>
          <a:p>
            <a:pPr marR="207645" algn="ctr" fontAlgn="auto">
              <a:spcBef>
                <a:spcPts val="0"/>
              </a:spcBef>
              <a:spcAft>
                <a:spcPts val="0"/>
              </a:spcAft>
            </a:pPr>
            <a:r>
              <a:rPr sz="3600" b="1" spc="-5" dirty="0">
                <a:solidFill>
                  <a:prstClr val="black"/>
                </a:solidFill>
                <a:latin typeface="Arial"/>
                <a:cs typeface="Arial"/>
              </a:rPr>
              <a:t>VISION</a:t>
            </a:r>
            <a:endParaRPr sz="3600" dirty="0">
              <a:solidFill>
                <a:prstClr val="black"/>
              </a:solidFill>
              <a:latin typeface="Arial"/>
              <a:cs typeface="Arial"/>
            </a:endParaRPr>
          </a:p>
          <a:p>
            <a:pPr marL="84455" marR="273685" indent="2540" algn="ctr" fontAlgn="auto">
              <a:spcBef>
                <a:spcPts val="819"/>
              </a:spcBef>
              <a:spcAft>
                <a:spcPts val="0"/>
              </a:spcAft>
            </a:pPr>
            <a:r>
              <a:rPr sz="2800" b="1" spc="-25" dirty="0">
                <a:solidFill>
                  <a:prstClr val="black"/>
                </a:solidFill>
                <a:latin typeface="Arial"/>
                <a:cs typeface="Arial"/>
              </a:rPr>
              <a:t>P</a:t>
            </a:r>
            <a:r>
              <a:rPr sz="2800" b="1" spc="-10" dirty="0">
                <a:solidFill>
                  <a:prstClr val="black"/>
                </a:solidFill>
                <a:latin typeface="Arial"/>
                <a:cs typeface="Arial"/>
              </a:rPr>
              <a:t>r</a:t>
            </a:r>
            <a:r>
              <a:rPr sz="2800" b="1" spc="-25" dirty="0">
                <a:solidFill>
                  <a:prstClr val="black"/>
                </a:solidFill>
                <a:latin typeface="Arial"/>
                <a:cs typeface="Arial"/>
              </a:rPr>
              <a:t>o</a:t>
            </a:r>
            <a:r>
              <a:rPr sz="2800" b="1" spc="-10" dirty="0">
                <a:solidFill>
                  <a:prstClr val="black"/>
                </a:solidFill>
                <a:latin typeface="Arial"/>
                <a:cs typeface="Arial"/>
              </a:rPr>
              <a:t>fessi</a:t>
            </a:r>
            <a:r>
              <a:rPr sz="2800" b="1" spc="-25" dirty="0">
                <a:solidFill>
                  <a:prstClr val="black"/>
                </a:solidFill>
                <a:latin typeface="Arial"/>
                <a:cs typeface="Arial"/>
              </a:rPr>
              <a:t>on</a:t>
            </a:r>
            <a:r>
              <a:rPr sz="2800" b="1" spc="-15" dirty="0">
                <a:solidFill>
                  <a:prstClr val="black"/>
                </a:solidFill>
                <a:latin typeface="Arial"/>
                <a:cs typeface="Arial"/>
              </a:rPr>
              <a:t>a</a:t>
            </a:r>
            <a:r>
              <a:rPr sz="2800" b="1" spc="-10" dirty="0">
                <a:solidFill>
                  <a:prstClr val="black"/>
                </a:solidFill>
                <a:latin typeface="Arial"/>
                <a:cs typeface="Arial"/>
              </a:rPr>
              <a:t>l</a:t>
            </a:r>
            <a:r>
              <a:rPr sz="2800" b="1" spc="-85" dirty="0">
                <a:solidFill>
                  <a:prstClr val="black"/>
                </a:solidFill>
                <a:latin typeface="Arial"/>
                <a:cs typeface="Arial"/>
              </a:rPr>
              <a:t> </a:t>
            </a:r>
            <a:r>
              <a:rPr sz="2800" b="1" spc="-30" dirty="0">
                <a:solidFill>
                  <a:prstClr val="black"/>
                </a:solidFill>
                <a:latin typeface="Arial"/>
                <a:cs typeface="Arial"/>
              </a:rPr>
              <a:t>A</a:t>
            </a:r>
            <a:r>
              <a:rPr sz="2800" b="1" spc="-10" dirty="0">
                <a:solidFill>
                  <a:prstClr val="black"/>
                </a:solidFill>
                <a:latin typeface="Arial"/>
                <a:cs typeface="Arial"/>
              </a:rPr>
              <a:t>ir</a:t>
            </a:r>
            <a:r>
              <a:rPr sz="2800" b="1" spc="-30" dirty="0">
                <a:solidFill>
                  <a:prstClr val="black"/>
                </a:solidFill>
                <a:latin typeface="Arial"/>
                <a:cs typeface="Arial"/>
              </a:rPr>
              <a:t>m</a:t>
            </a:r>
            <a:r>
              <a:rPr sz="2800" b="1" spc="-15" dirty="0">
                <a:solidFill>
                  <a:prstClr val="black"/>
                </a:solidFill>
                <a:latin typeface="Arial"/>
                <a:cs typeface="Arial"/>
              </a:rPr>
              <a:t>e</a:t>
            </a:r>
            <a:r>
              <a:rPr sz="2800" b="1" spc="-20" dirty="0">
                <a:solidFill>
                  <a:prstClr val="black"/>
                </a:solidFill>
                <a:latin typeface="Arial"/>
                <a:cs typeface="Arial"/>
              </a:rPr>
              <a:t>n</a:t>
            </a:r>
            <a:r>
              <a:rPr sz="2800" b="1" spc="5" dirty="0">
                <a:solidFill>
                  <a:prstClr val="black"/>
                </a:solidFill>
                <a:latin typeface="Arial"/>
                <a:cs typeface="Arial"/>
              </a:rPr>
              <a:t> </a:t>
            </a:r>
            <a:r>
              <a:rPr sz="2800" b="1" spc="-25" dirty="0">
                <a:solidFill>
                  <a:prstClr val="black"/>
                </a:solidFill>
                <a:latin typeface="Arial"/>
                <a:cs typeface="Arial"/>
              </a:rPr>
              <a:t>d</a:t>
            </a:r>
            <a:r>
              <a:rPr sz="2800" b="1" spc="-15" dirty="0">
                <a:solidFill>
                  <a:prstClr val="black"/>
                </a:solidFill>
                <a:latin typeface="Arial"/>
                <a:cs typeface="Arial"/>
              </a:rPr>
              <a:t>e</a:t>
            </a:r>
            <a:r>
              <a:rPr sz="2800" b="1" spc="-10" dirty="0">
                <a:solidFill>
                  <a:prstClr val="black"/>
                </a:solidFill>
                <a:latin typeface="Arial"/>
                <a:cs typeface="Arial"/>
              </a:rPr>
              <a:t>li</a:t>
            </a:r>
            <a:r>
              <a:rPr sz="2800" b="1" spc="-15" dirty="0">
                <a:solidFill>
                  <a:prstClr val="black"/>
                </a:solidFill>
                <a:latin typeface="Arial"/>
                <a:cs typeface="Arial"/>
              </a:rPr>
              <a:t>ve</a:t>
            </a:r>
            <a:r>
              <a:rPr sz="2800" b="1" spc="-10" dirty="0">
                <a:solidFill>
                  <a:prstClr val="black"/>
                </a:solidFill>
                <a:latin typeface="Arial"/>
                <a:cs typeface="Arial"/>
              </a:rPr>
              <a:t>ri</a:t>
            </a:r>
            <a:r>
              <a:rPr sz="2800" b="1" spc="-25" dirty="0">
                <a:solidFill>
                  <a:prstClr val="black"/>
                </a:solidFill>
                <a:latin typeface="Arial"/>
                <a:cs typeface="Arial"/>
              </a:rPr>
              <a:t>n</a:t>
            </a:r>
            <a:r>
              <a:rPr sz="2800" b="1" spc="-20" dirty="0">
                <a:solidFill>
                  <a:prstClr val="black"/>
                </a:solidFill>
                <a:latin typeface="Arial"/>
                <a:cs typeface="Arial"/>
              </a:rPr>
              <a:t>g</a:t>
            </a:r>
            <a:r>
              <a:rPr sz="2800" b="1" spc="-5" dirty="0">
                <a:solidFill>
                  <a:prstClr val="black"/>
                </a:solidFill>
                <a:latin typeface="Arial"/>
                <a:cs typeface="Arial"/>
              </a:rPr>
              <a:t> </a:t>
            </a:r>
            <a:r>
              <a:rPr sz="2800" b="1" spc="-25" dirty="0">
                <a:solidFill>
                  <a:prstClr val="black"/>
                </a:solidFill>
                <a:latin typeface="Arial"/>
                <a:cs typeface="Arial"/>
              </a:rPr>
              <a:t>g</a:t>
            </a:r>
            <a:r>
              <a:rPr sz="2800" b="1" spc="-10" dirty="0">
                <a:solidFill>
                  <a:prstClr val="black"/>
                </a:solidFill>
                <a:latin typeface="Arial"/>
                <a:cs typeface="Arial"/>
              </a:rPr>
              <a:t>l</a:t>
            </a:r>
            <a:r>
              <a:rPr sz="2800" b="1" spc="-25" dirty="0">
                <a:solidFill>
                  <a:prstClr val="black"/>
                </a:solidFill>
                <a:latin typeface="Arial"/>
                <a:cs typeface="Arial"/>
              </a:rPr>
              <a:t>ob</a:t>
            </a:r>
            <a:r>
              <a:rPr sz="2800" b="1" spc="-15" dirty="0">
                <a:solidFill>
                  <a:prstClr val="black"/>
                </a:solidFill>
                <a:latin typeface="Arial"/>
                <a:cs typeface="Arial"/>
              </a:rPr>
              <a:t>ally</a:t>
            </a:r>
            <a:r>
              <a:rPr sz="2800" b="1" spc="-10" dirty="0">
                <a:solidFill>
                  <a:prstClr val="black"/>
                </a:solidFill>
                <a:latin typeface="Arial"/>
                <a:cs typeface="Arial"/>
              </a:rPr>
              <a:t> i</a:t>
            </a:r>
            <a:r>
              <a:rPr sz="2800" b="1" spc="-25" dirty="0">
                <a:solidFill>
                  <a:prstClr val="black"/>
                </a:solidFill>
                <a:latin typeface="Arial"/>
                <a:cs typeface="Arial"/>
              </a:rPr>
              <a:t>n</a:t>
            </a:r>
            <a:r>
              <a:rPr sz="2800" b="1" spc="-10" dirty="0">
                <a:solidFill>
                  <a:prstClr val="black"/>
                </a:solidFill>
                <a:latin typeface="Arial"/>
                <a:cs typeface="Arial"/>
              </a:rPr>
              <a:t>te</a:t>
            </a:r>
            <a:r>
              <a:rPr sz="2800" b="1" spc="-25" dirty="0">
                <a:solidFill>
                  <a:prstClr val="black"/>
                </a:solidFill>
                <a:latin typeface="Arial"/>
                <a:cs typeface="Arial"/>
              </a:rPr>
              <a:t>g</a:t>
            </a:r>
            <a:r>
              <a:rPr sz="2800" b="1" spc="-15" dirty="0">
                <a:solidFill>
                  <a:prstClr val="black"/>
                </a:solidFill>
                <a:latin typeface="Arial"/>
                <a:cs typeface="Arial"/>
              </a:rPr>
              <a:t>r</a:t>
            </a:r>
            <a:r>
              <a:rPr sz="2800" b="1" spc="-10" dirty="0">
                <a:solidFill>
                  <a:prstClr val="black"/>
                </a:solidFill>
                <a:latin typeface="Arial"/>
                <a:cs typeface="Arial"/>
              </a:rPr>
              <a:t>ate</a:t>
            </a:r>
            <a:r>
              <a:rPr sz="2800" b="1" spc="-25" dirty="0">
                <a:solidFill>
                  <a:prstClr val="black"/>
                </a:solidFill>
                <a:latin typeface="Arial"/>
                <a:cs typeface="Arial"/>
              </a:rPr>
              <a:t>d</a:t>
            </a:r>
            <a:r>
              <a:rPr sz="2800" b="1" spc="-10" dirty="0">
                <a:solidFill>
                  <a:prstClr val="black"/>
                </a:solidFill>
                <a:latin typeface="Arial"/>
                <a:cs typeface="Arial"/>
              </a:rPr>
              <a:t>,</a:t>
            </a:r>
            <a:r>
              <a:rPr sz="2800" b="1" spc="15" dirty="0">
                <a:solidFill>
                  <a:prstClr val="black"/>
                </a:solidFill>
                <a:latin typeface="Arial"/>
                <a:cs typeface="Arial"/>
              </a:rPr>
              <a:t> </a:t>
            </a:r>
            <a:r>
              <a:rPr sz="2800" b="1" spc="-15" dirty="0">
                <a:solidFill>
                  <a:prstClr val="black"/>
                </a:solidFill>
                <a:latin typeface="Arial"/>
                <a:cs typeface="Arial"/>
              </a:rPr>
              <a:t>a</a:t>
            </a:r>
            <a:r>
              <a:rPr sz="2800" b="1" spc="-25" dirty="0">
                <a:solidFill>
                  <a:prstClr val="black"/>
                </a:solidFill>
                <a:latin typeface="Arial"/>
                <a:cs typeface="Arial"/>
              </a:rPr>
              <a:t>g</a:t>
            </a:r>
            <a:r>
              <a:rPr sz="2800" b="1" spc="-15" dirty="0">
                <a:solidFill>
                  <a:prstClr val="black"/>
                </a:solidFill>
                <a:latin typeface="Arial"/>
                <a:cs typeface="Arial"/>
              </a:rPr>
              <a:t>ile</a:t>
            </a:r>
            <a:r>
              <a:rPr sz="2800" b="1" spc="5" dirty="0">
                <a:solidFill>
                  <a:prstClr val="black"/>
                </a:solidFill>
                <a:latin typeface="Arial"/>
                <a:cs typeface="Arial"/>
              </a:rPr>
              <a:t> </a:t>
            </a:r>
            <a:r>
              <a:rPr sz="2800" b="1" spc="-25" dirty="0">
                <a:solidFill>
                  <a:prstClr val="black"/>
                </a:solidFill>
                <a:latin typeface="Arial"/>
                <a:cs typeface="Arial"/>
              </a:rPr>
              <a:t>Log</a:t>
            </a:r>
            <a:r>
              <a:rPr sz="2800" b="1" spc="-10" dirty="0">
                <a:solidFill>
                  <a:prstClr val="black"/>
                </a:solidFill>
                <a:latin typeface="Arial"/>
                <a:cs typeface="Arial"/>
              </a:rPr>
              <a:t>isti</a:t>
            </a:r>
            <a:r>
              <a:rPr sz="2800" b="1" spc="-15" dirty="0">
                <a:solidFill>
                  <a:prstClr val="black"/>
                </a:solidFill>
                <a:latin typeface="Arial"/>
                <a:cs typeface="Arial"/>
              </a:rPr>
              <a:t>c</a:t>
            </a:r>
            <a:r>
              <a:rPr sz="2800" b="1" spc="-20" dirty="0">
                <a:solidFill>
                  <a:prstClr val="black"/>
                </a:solidFill>
                <a:latin typeface="Arial"/>
                <a:cs typeface="Arial"/>
              </a:rPr>
              <a:t>s</a:t>
            </a:r>
            <a:r>
              <a:rPr sz="2800" b="1" spc="25" dirty="0">
                <a:solidFill>
                  <a:prstClr val="black"/>
                </a:solidFill>
                <a:latin typeface="Arial"/>
                <a:cs typeface="Arial"/>
              </a:rPr>
              <a:t> </a:t>
            </a:r>
            <a:r>
              <a:rPr sz="2800" b="1" spc="-15" dirty="0">
                <a:solidFill>
                  <a:prstClr val="black"/>
                </a:solidFill>
                <a:latin typeface="Arial"/>
                <a:cs typeface="Arial"/>
              </a:rPr>
              <a:t>a</a:t>
            </a:r>
            <a:r>
              <a:rPr sz="2800" b="1" spc="-25" dirty="0">
                <a:solidFill>
                  <a:prstClr val="black"/>
                </a:solidFill>
                <a:latin typeface="Arial"/>
                <a:cs typeface="Arial"/>
              </a:rPr>
              <a:t>n</a:t>
            </a:r>
            <a:r>
              <a:rPr sz="2800" b="1" spc="-20" dirty="0">
                <a:solidFill>
                  <a:prstClr val="black"/>
                </a:solidFill>
                <a:latin typeface="Arial"/>
                <a:cs typeface="Arial"/>
              </a:rPr>
              <a:t>d</a:t>
            </a:r>
            <a:r>
              <a:rPr sz="2800" b="1" spc="5" dirty="0">
                <a:solidFill>
                  <a:prstClr val="black"/>
                </a:solidFill>
                <a:latin typeface="Arial"/>
                <a:cs typeface="Arial"/>
              </a:rPr>
              <a:t> </a:t>
            </a:r>
            <a:r>
              <a:rPr sz="2800" b="1" spc="-15" dirty="0">
                <a:solidFill>
                  <a:prstClr val="black"/>
                </a:solidFill>
                <a:latin typeface="Arial"/>
                <a:cs typeface="Arial"/>
              </a:rPr>
              <a:t>s</a:t>
            </a:r>
            <a:r>
              <a:rPr sz="2800" b="1" spc="-25" dirty="0">
                <a:solidFill>
                  <a:prstClr val="black"/>
                </a:solidFill>
                <a:latin typeface="Arial"/>
                <a:cs typeface="Arial"/>
              </a:rPr>
              <a:t>u</a:t>
            </a:r>
            <a:r>
              <a:rPr sz="2800" b="1" spc="-15" dirty="0">
                <a:solidFill>
                  <a:prstClr val="black"/>
                </a:solidFill>
                <a:latin typeface="Arial"/>
                <a:cs typeface="Arial"/>
              </a:rPr>
              <a:t>s</a:t>
            </a:r>
            <a:r>
              <a:rPr sz="2800" b="1" spc="-10" dirty="0">
                <a:solidFill>
                  <a:prstClr val="black"/>
                </a:solidFill>
                <a:latin typeface="Arial"/>
                <a:cs typeface="Arial"/>
              </a:rPr>
              <a:t>t</a:t>
            </a:r>
            <a:r>
              <a:rPr sz="2800" b="1" spc="-15" dirty="0">
                <a:solidFill>
                  <a:prstClr val="black"/>
                </a:solidFill>
                <a:latin typeface="Arial"/>
                <a:cs typeface="Arial"/>
              </a:rPr>
              <a:t>a</a:t>
            </a:r>
            <a:r>
              <a:rPr sz="2800" b="1" spc="-10" dirty="0">
                <a:solidFill>
                  <a:prstClr val="black"/>
                </a:solidFill>
                <a:latin typeface="Arial"/>
                <a:cs typeface="Arial"/>
              </a:rPr>
              <a:t>i</a:t>
            </a:r>
            <a:r>
              <a:rPr sz="2800" b="1" spc="-30" dirty="0">
                <a:solidFill>
                  <a:prstClr val="black"/>
                </a:solidFill>
                <a:latin typeface="Arial"/>
                <a:cs typeface="Arial"/>
              </a:rPr>
              <a:t>nm</a:t>
            </a:r>
            <a:r>
              <a:rPr sz="2800" b="1" spc="-15" dirty="0">
                <a:solidFill>
                  <a:prstClr val="black"/>
                </a:solidFill>
                <a:latin typeface="Arial"/>
                <a:cs typeface="Arial"/>
              </a:rPr>
              <a:t>e</a:t>
            </a:r>
            <a:r>
              <a:rPr sz="2800" b="1" spc="-25" dirty="0">
                <a:solidFill>
                  <a:prstClr val="black"/>
                </a:solidFill>
                <a:latin typeface="Arial"/>
                <a:cs typeface="Arial"/>
              </a:rPr>
              <a:t>n</a:t>
            </a:r>
            <a:r>
              <a:rPr sz="2800" b="1" spc="-10" dirty="0">
                <a:solidFill>
                  <a:prstClr val="black"/>
                </a:solidFill>
                <a:latin typeface="Arial"/>
                <a:cs typeface="Arial"/>
              </a:rPr>
              <a:t>t</a:t>
            </a:r>
            <a:endParaRPr sz="2800" dirty="0">
              <a:solidFill>
                <a:prstClr val="black"/>
              </a:solidFill>
              <a:latin typeface="Arial"/>
              <a:cs typeface="Arial"/>
            </a:endParaRPr>
          </a:p>
        </p:txBody>
      </p:sp>
      <p:sp>
        <p:nvSpPr>
          <p:cNvPr id="8" name="Holder 4"/>
          <p:cNvSpPr>
            <a:spLocks noGrp="1"/>
          </p:cNvSpPr>
          <p:nvPr>
            <p:ph type="ftr" sz="quarter" idx="5"/>
          </p:nvPr>
        </p:nvSpPr>
        <p:spPr>
          <a:xfrm>
            <a:off x="5168085" y="6499035"/>
            <a:ext cx="2052427" cy="217787"/>
          </a:xfrm>
          <a:prstGeom prst="rect">
            <a:avLst/>
          </a:prstGeom>
        </p:spPr>
        <p:txBody>
          <a:bodyPr wrap="square" lIns="0" tIns="0" rIns="0" bIns="0">
            <a:spAutoFit/>
          </a:bodyPr>
          <a:lstStyle>
            <a:lvl1pPr>
              <a:defRPr sz="1600" b="1" i="1">
                <a:solidFill>
                  <a:schemeClr val="tx1"/>
                </a:solidFill>
                <a:latin typeface="Century Schoolbook"/>
                <a:cs typeface="Century Schoolbook"/>
              </a:defRPr>
            </a:lvl1pPr>
          </a:lstStyle>
          <a:p>
            <a:pPr marL="12700" fontAlgn="auto">
              <a:spcBef>
                <a:spcPts val="0"/>
              </a:spcBef>
              <a:spcAft>
                <a:spcPts val="0"/>
              </a:spcAft>
            </a:pPr>
            <a:r>
              <a:rPr lang="en-US" sz="1400" spc="-15" dirty="0">
                <a:solidFill>
                  <a:prstClr val="black"/>
                </a:solidFill>
                <a:latin typeface="Times New Roman" panose="02020603050405020304" pitchFamily="18" charset="0"/>
                <a:cs typeface="Times New Roman" panose="02020603050405020304" pitchFamily="18" charset="0"/>
              </a:rPr>
              <a:t>Built Right, Ready to Fight</a:t>
            </a:r>
            <a:endParaRPr lang="en-US" sz="1400" spc="-1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6201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22527"/>
            <a:ext cx="9143999" cy="1020762"/>
          </a:xfrm>
        </p:spPr>
        <p:txBody>
          <a:bodyPr>
            <a:noAutofit/>
          </a:bodyPr>
          <a:lstStyle/>
          <a:p>
            <a:r>
              <a:rPr lang="en-US" b="1" i="0" dirty="0">
                <a:solidFill>
                  <a:schemeClr val="tx1"/>
                </a:solidFill>
                <a:effectLst>
                  <a:outerShdw blurRad="38100" dist="38100" dir="2700000" algn="tl">
                    <a:srgbClr val="000000">
                      <a:alpha val="43137"/>
                    </a:srgbClr>
                  </a:outerShdw>
                </a:effectLst>
              </a:rPr>
              <a:t>AFSC Generates </a:t>
            </a:r>
            <a:r>
              <a:rPr lang="en-US" b="1" i="0" dirty="0" smtClean="0">
                <a:solidFill>
                  <a:schemeClr val="tx1"/>
                </a:solidFill>
                <a:effectLst>
                  <a:outerShdw blurRad="38100" dist="38100" dir="2700000" algn="tl">
                    <a:srgbClr val="000000">
                      <a:alpha val="43137"/>
                    </a:srgbClr>
                  </a:outerShdw>
                </a:effectLst>
              </a:rPr>
              <a:t/>
            </a:r>
            <a:br>
              <a:rPr lang="en-US" b="1" i="0" dirty="0" smtClean="0">
                <a:solidFill>
                  <a:schemeClr val="tx1"/>
                </a:solidFill>
                <a:effectLst>
                  <a:outerShdw blurRad="38100" dist="38100" dir="2700000" algn="tl">
                    <a:srgbClr val="000000">
                      <a:alpha val="43137"/>
                    </a:srgbClr>
                  </a:outerShdw>
                </a:effectLst>
              </a:rPr>
            </a:br>
            <a:r>
              <a:rPr lang="en-US" b="1" i="0" dirty="0" smtClean="0">
                <a:solidFill>
                  <a:schemeClr val="tx1"/>
                </a:solidFill>
                <a:effectLst>
                  <a:outerShdw blurRad="38100" dist="38100" dir="2700000" algn="tl">
                    <a:srgbClr val="000000">
                      <a:alpha val="43137"/>
                    </a:srgbClr>
                  </a:outerShdw>
                </a:effectLst>
              </a:rPr>
              <a:t>Combat Power</a:t>
            </a:r>
            <a:endParaRPr lang="en-US" b="1" i="0" dirty="0">
              <a:solidFill>
                <a:schemeClr val="tx1"/>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349" y="1301838"/>
            <a:ext cx="8624621" cy="511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Holder 4"/>
          <p:cNvSpPr txBox="1">
            <a:spLocks/>
          </p:cNvSpPr>
          <p:nvPr/>
        </p:nvSpPr>
        <p:spPr>
          <a:xfrm>
            <a:off x="5079022" y="6573979"/>
            <a:ext cx="2033954" cy="215444"/>
          </a:xfrm>
          <a:prstGeom prst="rect">
            <a:avLst/>
          </a:prstGeom>
        </p:spPr>
        <p:txBody>
          <a:bodyPr wrap="square" lIns="0" tIns="0" rIns="0" bIns="0">
            <a:spAutoFit/>
          </a:bodyPr>
          <a:lstStyle>
            <a:defPPr>
              <a:defRPr lang="en-US"/>
            </a:defPPr>
            <a:lvl1pPr algn="l" rtl="0" fontAlgn="base">
              <a:spcBef>
                <a:spcPct val="0"/>
              </a:spcBef>
              <a:spcAft>
                <a:spcPct val="0"/>
              </a:spcAft>
              <a:defRPr sz="1600" b="1" i="1" kern="1200">
                <a:solidFill>
                  <a:schemeClr val="tx1"/>
                </a:solidFill>
                <a:latin typeface="Century Schoolbook"/>
                <a:ea typeface="+mn-ea"/>
                <a:cs typeface="Century Schoolbook"/>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marL="12700" fontAlgn="auto">
              <a:spcBef>
                <a:spcPts val="0"/>
              </a:spcBef>
              <a:spcAft>
                <a:spcPts val="0"/>
              </a:spcAft>
            </a:pPr>
            <a:r>
              <a:rPr lang="en-US" sz="1400" spc="-15" dirty="0">
                <a:solidFill>
                  <a:prstClr val="black"/>
                </a:solidFill>
                <a:latin typeface="Times New Roman" panose="02020603050405020304" pitchFamily="18" charset="0"/>
                <a:cs typeface="Times New Roman" panose="02020603050405020304" pitchFamily="18" charset="0"/>
              </a:rPr>
              <a:t>Built Right, Ready to Fight</a:t>
            </a:r>
            <a:endParaRPr lang="en-US" sz="1400" spc="-1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4746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77031" y="415457"/>
            <a:ext cx="4064000" cy="553998"/>
          </a:xfrm>
          <a:prstGeom prst="rect">
            <a:avLst/>
          </a:prstGeom>
        </p:spPr>
        <p:txBody>
          <a:bodyPr vert="horz" wrap="square" lIns="0" tIns="0" rIns="0" bIns="0" rtlCol="0">
            <a:spAutoFit/>
          </a:bodyPr>
          <a:lstStyle/>
          <a:p>
            <a:pPr marL="12700" fontAlgn="auto">
              <a:spcBef>
                <a:spcPts val="0"/>
              </a:spcBef>
              <a:spcAft>
                <a:spcPts val="0"/>
              </a:spcAft>
            </a:pPr>
            <a:r>
              <a:rPr sz="3600" b="1" dirty="0">
                <a:effectLst>
                  <a:outerShdw blurRad="38100" dist="38100" dir="2700000" algn="tl">
                    <a:srgbClr val="000000">
                      <a:alpha val="43137"/>
                    </a:srgbClr>
                  </a:outerShdw>
                </a:effectLst>
                <a:latin typeface="Arial"/>
                <a:cs typeface="Arial"/>
              </a:rPr>
              <a:t>Art</a:t>
            </a:r>
            <a:r>
              <a:rPr sz="3600" b="1" spc="-5" dirty="0">
                <a:effectLst>
                  <a:outerShdw blurRad="38100" dist="38100" dir="2700000" algn="tl">
                    <a:srgbClr val="000000">
                      <a:alpha val="43137"/>
                    </a:srgbClr>
                  </a:outerShdw>
                </a:effectLst>
                <a:latin typeface="Arial"/>
                <a:cs typeface="Arial"/>
              </a:rPr>
              <a:t> o</a:t>
            </a:r>
            <a:r>
              <a:rPr sz="3600" b="1" dirty="0">
                <a:effectLst>
                  <a:outerShdw blurRad="38100" dist="38100" dir="2700000" algn="tl">
                    <a:srgbClr val="000000">
                      <a:alpha val="43137"/>
                    </a:srgbClr>
                  </a:outerShdw>
                </a:effectLst>
                <a:latin typeface="Arial"/>
                <a:cs typeface="Arial"/>
              </a:rPr>
              <a:t>f</a:t>
            </a:r>
            <a:r>
              <a:rPr sz="3600" b="1" spc="-5" dirty="0">
                <a:effectLst>
                  <a:outerShdw blurRad="38100" dist="38100" dir="2700000" algn="tl">
                    <a:srgbClr val="000000">
                      <a:alpha val="43137"/>
                    </a:srgbClr>
                  </a:outerShdw>
                </a:effectLst>
                <a:latin typeface="Arial"/>
                <a:cs typeface="Arial"/>
              </a:rPr>
              <a:t> </a:t>
            </a:r>
            <a:r>
              <a:rPr sz="3600" b="1" dirty="0">
                <a:effectLst>
                  <a:outerShdw blurRad="38100" dist="38100" dir="2700000" algn="tl">
                    <a:srgbClr val="000000">
                      <a:alpha val="43137"/>
                    </a:srgbClr>
                  </a:outerShdw>
                </a:effectLst>
                <a:latin typeface="Arial"/>
                <a:cs typeface="Arial"/>
              </a:rPr>
              <a:t>t</a:t>
            </a:r>
            <a:r>
              <a:rPr sz="3600" b="1" spc="-5" dirty="0">
                <a:effectLst>
                  <a:outerShdw blurRad="38100" dist="38100" dir="2700000" algn="tl">
                    <a:srgbClr val="000000">
                      <a:alpha val="43137"/>
                    </a:srgbClr>
                  </a:outerShdw>
                </a:effectLst>
                <a:latin typeface="Arial"/>
                <a:cs typeface="Arial"/>
              </a:rPr>
              <a:t>h</a:t>
            </a:r>
            <a:r>
              <a:rPr sz="3600" b="1" dirty="0">
                <a:effectLst>
                  <a:outerShdw blurRad="38100" dist="38100" dir="2700000" algn="tl">
                    <a:srgbClr val="000000">
                      <a:alpha val="43137"/>
                    </a:srgbClr>
                  </a:outerShdw>
                </a:effectLst>
                <a:latin typeface="Arial"/>
                <a:cs typeface="Arial"/>
              </a:rPr>
              <a:t>e</a:t>
            </a:r>
            <a:r>
              <a:rPr sz="3600" b="1" spc="5" dirty="0">
                <a:effectLst>
                  <a:outerShdw blurRad="38100" dist="38100" dir="2700000" algn="tl">
                    <a:srgbClr val="000000">
                      <a:alpha val="43137"/>
                    </a:srgbClr>
                  </a:outerShdw>
                </a:effectLst>
                <a:latin typeface="Arial"/>
                <a:cs typeface="Arial"/>
              </a:rPr>
              <a:t> </a:t>
            </a:r>
            <a:r>
              <a:rPr sz="3600" b="1" spc="-5" dirty="0">
                <a:effectLst>
                  <a:outerShdw blurRad="38100" dist="38100" dir="2700000" algn="tl">
                    <a:srgbClr val="000000">
                      <a:alpha val="43137"/>
                    </a:srgbClr>
                  </a:outerShdw>
                </a:effectLst>
                <a:latin typeface="Arial"/>
                <a:cs typeface="Arial"/>
              </a:rPr>
              <a:t>Po</a:t>
            </a:r>
            <a:r>
              <a:rPr sz="3600" b="1" dirty="0">
                <a:effectLst>
                  <a:outerShdw blurRad="38100" dist="38100" dir="2700000" algn="tl">
                    <a:srgbClr val="000000">
                      <a:alpha val="43137"/>
                    </a:srgbClr>
                  </a:outerShdw>
                </a:effectLst>
                <a:latin typeface="Arial"/>
                <a:cs typeface="Arial"/>
              </a:rPr>
              <a:t>ss</a:t>
            </a:r>
            <a:r>
              <a:rPr sz="3600" b="1" spc="-5" dirty="0">
                <a:effectLst>
                  <a:outerShdw blurRad="38100" dist="38100" dir="2700000" algn="tl">
                    <a:srgbClr val="000000">
                      <a:alpha val="43137"/>
                    </a:srgbClr>
                  </a:outerShdw>
                </a:effectLst>
                <a:latin typeface="Arial"/>
                <a:cs typeface="Arial"/>
              </a:rPr>
              <a:t>ible</a:t>
            </a:r>
            <a:endParaRPr sz="3600" dirty="0">
              <a:effectLst>
                <a:outerShdw blurRad="38100" dist="38100" dir="2700000" algn="tl">
                  <a:srgbClr val="000000">
                    <a:alpha val="43137"/>
                  </a:srgbClr>
                </a:outerShdw>
              </a:effectLst>
              <a:latin typeface="Arial"/>
              <a:cs typeface="Arial"/>
            </a:endParaRPr>
          </a:p>
        </p:txBody>
      </p:sp>
      <p:sp>
        <p:nvSpPr>
          <p:cNvPr id="8" name="object 8"/>
          <p:cNvSpPr txBox="1"/>
          <p:nvPr/>
        </p:nvSpPr>
        <p:spPr>
          <a:xfrm>
            <a:off x="1914896" y="1341540"/>
            <a:ext cx="8481832" cy="1846659"/>
          </a:xfrm>
          <a:prstGeom prst="rect">
            <a:avLst/>
          </a:prstGeom>
        </p:spPr>
        <p:txBody>
          <a:bodyPr vert="horz" wrap="square" lIns="0" tIns="0" rIns="0" bIns="0" rtlCol="0">
            <a:spAutoFit/>
          </a:bodyPr>
          <a:lstStyle/>
          <a:p>
            <a:pPr marL="355600" indent="-342900" fontAlgn="auto">
              <a:spcBef>
                <a:spcPts val="0"/>
              </a:spcBef>
              <a:spcAft>
                <a:spcPts val="0"/>
              </a:spcAft>
              <a:buClr>
                <a:srgbClr val="151C77"/>
              </a:buClr>
              <a:buSzPct val="130000"/>
              <a:buFont typeface="Wingdings" panose="05000000000000000000" pitchFamily="2" charset="2"/>
              <a:buChar char="§"/>
              <a:tabLst>
                <a:tab pos="294640" algn="l"/>
              </a:tabLst>
            </a:pPr>
            <a:r>
              <a:rPr lang="en-US" sz="2400" b="1" dirty="0">
                <a:solidFill>
                  <a:prstClr val="black"/>
                </a:solidFill>
                <a:latin typeface="Arial"/>
                <a:cs typeface="Arial"/>
              </a:rPr>
              <a:t>Methodology that is focused on the efficient execution of processes</a:t>
            </a:r>
          </a:p>
          <a:p>
            <a:pPr marL="355600" indent="-342900" fontAlgn="auto">
              <a:spcBef>
                <a:spcPts val="0"/>
              </a:spcBef>
              <a:spcAft>
                <a:spcPts val="0"/>
              </a:spcAft>
              <a:buClr>
                <a:srgbClr val="151C77"/>
              </a:buClr>
              <a:buSzPct val="130000"/>
              <a:buFont typeface="Wingdings" panose="05000000000000000000" pitchFamily="2" charset="2"/>
              <a:buChar char="§"/>
              <a:tabLst>
                <a:tab pos="294640" algn="l"/>
              </a:tabLst>
            </a:pPr>
            <a:r>
              <a:rPr lang="en-US" sz="2400" b="1" dirty="0">
                <a:solidFill>
                  <a:prstClr val="black"/>
                </a:solidFill>
                <a:latin typeface="Arial"/>
                <a:cs typeface="Arial"/>
              </a:rPr>
              <a:t>Art of the Possible creates a culture that is centered on identifying and urgently eliminating process constraints affecting production line critical path </a:t>
            </a:r>
            <a:endParaRPr sz="2400" dirty="0">
              <a:solidFill>
                <a:prstClr val="black"/>
              </a:solidFill>
              <a:latin typeface="Arial"/>
              <a:cs typeface="Aria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9134" y="3106255"/>
            <a:ext cx="4542660" cy="3346424"/>
          </a:xfrm>
          <a:prstGeom prst="rect">
            <a:avLst/>
          </a:prstGeom>
        </p:spPr>
      </p:pic>
      <p:sp>
        <p:nvSpPr>
          <p:cNvPr id="7" name="Holder 4"/>
          <p:cNvSpPr>
            <a:spLocks noGrp="1"/>
          </p:cNvSpPr>
          <p:nvPr>
            <p:ph type="ftr" sz="quarter" idx="5"/>
          </p:nvPr>
        </p:nvSpPr>
        <p:spPr>
          <a:xfrm>
            <a:off x="5124981" y="6552466"/>
            <a:ext cx="2061663" cy="215444"/>
          </a:xfrm>
          <a:prstGeom prst="rect">
            <a:avLst/>
          </a:prstGeom>
        </p:spPr>
        <p:txBody>
          <a:bodyPr wrap="square" lIns="0" tIns="0" rIns="0" bIns="0">
            <a:spAutoFit/>
          </a:bodyPr>
          <a:lstStyle>
            <a:lvl1pPr>
              <a:defRPr sz="1600" b="1" i="1">
                <a:solidFill>
                  <a:schemeClr val="tx1"/>
                </a:solidFill>
                <a:latin typeface="Century Schoolbook"/>
                <a:cs typeface="Century Schoolbook"/>
              </a:defRPr>
            </a:lvl1pPr>
          </a:lstStyle>
          <a:p>
            <a:pPr marL="12700" fontAlgn="auto">
              <a:spcBef>
                <a:spcPts val="0"/>
              </a:spcBef>
              <a:spcAft>
                <a:spcPts val="0"/>
              </a:spcAft>
            </a:pPr>
            <a:r>
              <a:rPr lang="en-US" sz="1400" spc="-15" dirty="0">
                <a:solidFill>
                  <a:prstClr val="black"/>
                </a:solidFill>
                <a:latin typeface="Times New Roman" panose="02020603050405020304" pitchFamily="18" charset="0"/>
                <a:cs typeface="Times New Roman" panose="02020603050405020304" pitchFamily="18" charset="0"/>
              </a:rPr>
              <a:t>Built Right, Ready to Fight</a:t>
            </a:r>
            <a:endParaRPr lang="en-US" sz="1400" spc="-1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20907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ctr" eaLnBrk="1" hangingPunct="1"/>
            <a:r>
              <a:rPr lang="en-US" altLang="en-US" dirty="0" smtClean="0"/>
              <a:t>OO-ALC Organization</a:t>
            </a:r>
          </a:p>
        </p:txBody>
      </p:sp>
      <p:pic>
        <p:nvPicPr>
          <p:cNvPr id="23" name="Picture 3" descr="160509-F-EI321-017"/>
          <p:cNvPicPr>
            <a:picLocks noChangeAspect="1" noChangeArrowheads="1"/>
          </p:cNvPicPr>
          <p:nvPr/>
        </p:nvPicPr>
        <p:blipFill>
          <a:blip r:embed="rId2"/>
          <a:srcRect r="8842"/>
          <a:stretch>
            <a:fillRect/>
          </a:stretch>
        </p:blipFill>
        <p:spPr bwMode="auto">
          <a:xfrm>
            <a:off x="1300368" y="1419226"/>
            <a:ext cx="1865312" cy="1317625"/>
          </a:xfrm>
          <a:prstGeom prst="rect">
            <a:avLst/>
          </a:prstGeom>
          <a:noFill/>
          <a:ln w="12700" cap="sq" algn="ctr">
            <a:solidFill>
              <a:srgbClr val="000000"/>
            </a:solidFill>
            <a:miter lim="800000"/>
            <a:headEnd/>
            <a:tailEnd/>
          </a:ln>
          <a:effectLst>
            <a:outerShdw blurRad="50800" dist="38100"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24" name="Picture 4"/>
          <p:cNvPicPr>
            <a:picLocks noChangeAspect="1" noChangeArrowheads="1"/>
          </p:cNvPicPr>
          <p:nvPr/>
        </p:nvPicPr>
        <p:blipFill>
          <a:blip r:embed="rId3"/>
          <a:stretch>
            <a:fillRect/>
          </a:stretch>
        </p:blipFill>
        <p:spPr bwMode="auto">
          <a:xfrm>
            <a:off x="1301754" y="5130800"/>
            <a:ext cx="1744663" cy="1189038"/>
          </a:xfrm>
          <a:prstGeom prst="rect">
            <a:avLst/>
          </a:prstGeom>
          <a:noFill/>
          <a:ln w="12700" cap="sq" algn="ctr">
            <a:solidFill>
              <a:srgbClr val="000000"/>
            </a:solidFill>
            <a:miter lim="800000"/>
            <a:headEnd/>
            <a:tailEnd/>
          </a:ln>
          <a:effectLst>
            <a:outerShdw blurRad="50800" dist="38100"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25" name="Picture 5" descr="160608-F-EI321-194"/>
          <p:cNvPicPr>
            <a:picLocks noChangeAspect="1" noChangeArrowheads="1"/>
          </p:cNvPicPr>
          <p:nvPr/>
        </p:nvPicPr>
        <p:blipFill>
          <a:blip r:embed="rId4"/>
          <a:srcRect/>
          <a:stretch>
            <a:fillRect/>
          </a:stretch>
        </p:blipFill>
        <p:spPr bwMode="auto">
          <a:xfrm>
            <a:off x="8791935" y="1425576"/>
            <a:ext cx="1860550" cy="1281113"/>
          </a:xfrm>
          <a:prstGeom prst="rect">
            <a:avLst/>
          </a:prstGeom>
          <a:noFill/>
          <a:ln w="12700" algn="ctr">
            <a:solidFill>
              <a:srgbClr val="000000"/>
            </a:solidFill>
            <a:round/>
            <a:headEnd/>
            <a:tailEnd/>
          </a:ln>
          <a:effectLst>
            <a:outerShdw blurRad="50800" dist="38100"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26" name="Picture 6" descr="160726-F-EI321-0063"/>
          <p:cNvPicPr>
            <a:picLocks noChangeAspect="1" noChangeArrowheads="1"/>
          </p:cNvPicPr>
          <p:nvPr/>
        </p:nvPicPr>
        <p:blipFill>
          <a:blip r:embed="rId5"/>
          <a:srcRect/>
          <a:stretch>
            <a:fillRect/>
          </a:stretch>
        </p:blipFill>
        <p:spPr bwMode="auto">
          <a:xfrm>
            <a:off x="1301754" y="3973513"/>
            <a:ext cx="1744663" cy="1073150"/>
          </a:xfrm>
          <a:prstGeom prst="rect">
            <a:avLst/>
          </a:prstGeom>
          <a:noFill/>
          <a:ln w="12700" cap="sq" algn="ctr">
            <a:solidFill>
              <a:srgbClr val="000000"/>
            </a:solidFill>
            <a:miter lim="800000"/>
            <a:headEnd/>
            <a:tailEnd/>
          </a:ln>
          <a:effectLst>
            <a:outerShdw blurRad="50800" dist="38100"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27" name="Picture 7"/>
          <p:cNvPicPr>
            <a:picLocks noChangeAspect="1" noChangeArrowheads="1"/>
          </p:cNvPicPr>
          <p:nvPr/>
        </p:nvPicPr>
        <p:blipFill>
          <a:blip r:embed="rId6"/>
          <a:stretch>
            <a:fillRect/>
          </a:stretch>
        </p:blipFill>
        <p:spPr bwMode="auto">
          <a:xfrm>
            <a:off x="1301754" y="2828926"/>
            <a:ext cx="1744663" cy="1069975"/>
          </a:xfrm>
          <a:prstGeom prst="rect">
            <a:avLst/>
          </a:prstGeom>
          <a:noFill/>
          <a:ln w="12700" cap="sq" algn="ctr">
            <a:solidFill>
              <a:srgbClr val="000000"/>
            </a:solidFill>
            <a:miter lim="800000"/>
            <a:headEnd/>
            <a:tailEnd/>
          </a:ln>
          <a:effectLst>
            <a:outerShdw blurRad="50800" dist="38100"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28" name="Picture 8"/>
          <p:cNvPicPr>
            <a:picLocks noChangeAspect="1" noChangeArrowheads="1"/>
          </p:cNvPicPr>
          <p:nvPr/>
        </p:nvPicPr>
        <p:blipFill>
          <a:blip r:embed="rId7"/>
          <a:stretch>
            <a:fillRect/>
          </a:stretch>
        </p:blipFill>
        <p:spPr bwMode="auto">
          <a:xfrm>
            <a:off x="9503135" y="2835275"/>
            <a:ext cx="1149350" cy="1555750"/>
          </a:xfrm>
          <a:prstGeom prst="rect">
            <a:avLst/>
          </a:prstGeom>
          <a:noFill/>
          <a:ln w="12700" cap="sq" algn="ctr">
            <a:solidFill>
              <a:srgbClr val="000000"/>
            </a:solidFill>
            <a:miter lim="800000"/>
            <a:headEnd/>
            <a:tailEnd/>
          </a:ln>
          <a:effectLst>
            <a:outerShdw blurRad="50800" dist="38100"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29" name="Picture 9"/>
          <p:cNvPicPr>
            <a:picLocks noChangeAspect="1" noChangeArrowheads="1"/>
          </p:cNvPicPr>
          <p:nvPr/>
        </p:nvPicPr>
        <p:blipFill>
          <a:blip r:embed="rId8"/>
          <a:stretch>
            <a:fillRect/>
          </a:stretch>
        </p:blipFill>
        <p:spPr bwMode="auto">
          <a:xfrm>
            <a:off x="9490435" y="4600576"/>
            <a:ext cx="1162050" cy="1554163"/>
          </a:xfrm>
          <a:prstGeom prst="rect">
            <a:avLst/>
          </a:prstGeom>
          <a:noFill/>
          <a:ln w="12700" cap="sq" algn="ctr">
            <a:solidFill>
              <a:srgbClr val="000000"/>
            </a:solidFill>
            <a:miter lim="800000"/>
            <a:headEnd/>
            <a:tailEnd/>
          </a:ln>
          <a:effectLst>
            <a:outerShdw blurRad="50800" dist="38100"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Lst>
        </p:spPr>
      </p:pic>
      <p:cxnSp>
        <p:nvCxnSpPr>
          <p:cNvPr id="7179" name="Straight Connector 2"/>
          <p:cNvCxnSpPr>
            <a:cxnSpLocks noChangeShapeType="1"/>
            <a:stCxn id="6" idx="3"/>
            <a:endCxn id="6" idx="3"/>
          </p:cNvCxnSpPr>
          <p:nvPr/>
        </p:nvCxnSpPr>
        <p:spPr bwMode="auto">
          <a:xfrm>
            <a:off x="7654925" y="2057400"/>
            <a:ext cx="0" cy="0"/>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cxnSp>
        <p:nvCxnSpPr>
          <p:cNvPr id="7180" name="Straight Connector 7181"/>
          <p:cNvCxnSpPr>
            <a:cxnSpLocks noChangeShapeType="1"/>
          </p:cNvCxnSpPr>
          <p:nvPr/>
        </p:nvCxnSpPr>
        <p:spPr bwMode="auto">
          <a:xfrm>
            <a:off x="7467600" y="4670426"/>
            <a:ext cx="0" cy="1746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grpSp>
        <p:nvGrpSpPr>
          <p:cNvPr id="7181" name="Group 2"/>
          <p:cNvGrpSpPr>
            <a:grpSpLocks/>
          </p:cNvGrpSpPr>
          <p:nvPr/>
        </p:nvGrpSpPr>
        <p:grpSpPr bwMode="auto">
          <a:xfrm>
            <a:off x="3551239" y="1428750"/>
            <a:ext cx="5089525" cy="4819650"/>
            <a:chOff x="2089150" y="1457325"/>
            <a:chExt cx="5089525" cy="4819650"/>
          </a:xfrm>
        </p:grpSpPr>
        <p:sp>
          <p:nvSpPr>
            <p:cNvPr id="6" name="Rectangle 4"/>
            <p:cNvSpPr>
              <a:spLocks noChangeArrowheads="1"/>
            </p:cNvSpPr>
            <p:nvPr/>
          </p:nvSpPr>
          <p:spPr bwMode="auto">
            <a:xfrm>
              <a:off x="3103562" y="1457325"/>
              <a:ext cx="3089275" cy="1257300"/>
            </a:xfrm>
            <a:prstGeom prst="rect">
              <a:avLst/>
            </a:prstGeom>
            <a:gradFill rotWithShape="1">
              <a:gsLst>
                <a:gs pos="0">
                  <a:srgbClr val="000047"/>
                </a:gs>
                <a:gs pos="50000">
                  <a:srgbClr val="000099"/>
                </a:gs>
                <a:gs pos="100000">
                  <a:srgbClr val="000047"/>
                </a:gs>
              </a:gsLst>
              <a:lin ang="5400000" scaled="1"/>
            </a:gradFill>
            <a:ln w="28575" algn="ctr">
              <a:solidFill>
                <a:sysClr val="windowText" lastClr="000000"/>
              </a:solidFill>
              <a:miter lim="800000"/>
              <a:headEnd/>
              <a:tailEnd/>
            </a:ln>
          </p:spPr>
          <p:txBody>
            <a:bodyPr wrap="none" anchor="ctr"/>
            <a:lstStyle/>
            <a:p>
              <a:pPr algn="ctr" fontAlgn="auto">
                <a:spcBef>
                  <a:spcPts val="0"/>
                </a:spcBef>
                <a:spcAft>
                  <a:spcPts val="0"/>
                </a:spcAft>
                <a:defRPr/>
              </a:pPr>
              <a:r>
                <a:rPr lang="en-US" sz="1600" b="1" kern="0" dirty="0">
                  <a:solidFill>
                    <a:prstClr val="white"/>
                  </a:solidFill>
                  <a:latin typeface="Times New Roman" pitchFamily="18" charset="0"/>
                </a:rPr>
                <a:t>Ogden Air Logistics Complex</a:t>
              </a:r>
            </a:p>
            <a:p>
              <a:pPr algn="ctr" fontAlgn="auto">
                <a:spcBef>
                  <a:spcPts val="0"/>
                </a:spcBef>
                <a:spcAft>
                  <a:spcPts val="0"/>
                </a:spcAft>
                <a:defRPr/>
              </a:pPr>
              <a:r>
                <a:rPr lang="en-US" b="1" kern="0" dirty="0">
                  <a:solidFill>
                    <a:prstClr val="white"/>
                  </a:solidFill>
                  <a:latin typeface="Times New Roman" pitchFamily="18" charset="0"/>
                </a:rPr>
                <a:t>Commander</a:t>
              </a:r>
            </a:p>
            <a:p>
              <a:pPr algn="ctr" fontAlgn="auto">
                <a:spcBef>
                  <a:spcPts val="0"/>
                </a:spcBef>
                <a:spcAft>
                  <a:spcPts val="0"/>
                </a:spcAft>
                <a:defRPr/>
              </a:pPr>
              <a:r>
                <a:rPr lang="en-US" b="1" kern="0" dirty="0">
                  <a:solidFill>
                    <a:prstClr val="white"/>
                  </a:solidFill>
                  <a:latin typeface="Times New Roman" pitchFamily="18" charset="0"/>
                </a:rPr>
                <a:t>Vice Director</a:t>
              </a:r>
            </a:p>
            <a:p>
              <a:pPr algn="ctr" fontAlgn="auto">
                <a:spcBef>
                  <a:spcPts val="0"/>
                </a:spcBef>
                <a:spcAft>
                  <a:spcPts val="0"/>
                </a:spcAft>
                <a:defRPr/>
              </a:pPr>
              <a:r>
                <a:rPr lang="en-US" b="1" kern="0" dirty="0">
                  <a:solidFill>
                    <a:prstClr val="white"/>
                  </a:solidFill>
                  <a:latin typeface="Times New Roman" pitchFamily="18" charset="0"/>
                </a:rPr>
                <a:t>Vice Commander</a:t>
              </a:r>
            </a:p>
            <a:p>
              <a:pPr algn="ctr" fontAlgn="auto">
                <a:spcBef>
                  <a:spcPts val="0"/>
                </a:spcBef>
                <a:spcAft>
                  <a:spcPts val="0"/>
                </a:spcAft>
                <a:defRPr/>
              </a:pPr>
              <a:r>
                <a:rPr lang="en-US" b="1" kern="0" dirty="0">
                  <a:solidFill>
                    <a:prstClr val="white"/>
                  </a:solidFill>
                  <a:latin typeface="Times New Roman" pitchFamily="18" charset="0"/>
                </a:rPr>
                <a:t> </a:t>
              </a:r>
            </a:p>
          </p:txBody>
        </p:sp>
        <p:sp>
          <p:nvSpPr>
            <p:cNvPr id="7" name="Rectangle 23"/>
            <p:cNvSpPr>
              <a:spLocks noChangeArrowheads="1"/>
            </p:cNvSpPr>
            <p:nvPr/>
          </p:nvSpPr>
          <p:spPr bwMode="auto">
            <a:xfrm>
              <a:off x="2089150" y="2857500"/>
              <a:ext cx="2078037" cy="331788"/>
            </a:xfrm>
            <a:prstGeom prst="rect">
              <a:avLst/>
            </a:prstGeom>
            <a:gradFill rotWithShape="1">
              <a:gsLst>
                <a:gs pos="0">
                  <a:srgbClr val="003B00"/>
                </a:gs>
                <a:gs pos="50000">
                  <a:srgbClr val="008000"/>
                </a:gs>
                <a:gs pos="100000">
                  <a:srgbClr val="003B00"/>
                </a:gs>
              </a:gsLst>
              <a:lin ang="5400000" scaled="1"/>
            </a:gradFill>
            <a:ln w="28575" algn="ctr">
              <a:solidFill>
                <a:sysClr val="windowText" lastClr="000000"/>
              </a:solidFill>
              <a:miter lim="800000"/>
              <a:headEnd/>
              <a:tailEnd/>
            </a:ln>
          </p:spPr>
          <p:txBody>
            <a:bodyPr anchor="ctr"/>
            <a:lstStyle/>
            <a:p>
              <a:pPr algn="ctr" fontAlgn="auto">
                <a:spcBef>
                  <a:spcPts val="0"/>
                </a:spcBef>
                <a:spcAft>
                  <a:spcPts val="0"/>
                </a:spcAft>
                <a:defRPr/>
              </a:pPr>
              <a:r>
                <a:rPr lang="en-US" sz="1100" b="1" kern="0" dirty="0">
                  <a:solidFill>
                    <a:prstClr val="white"/>
                  </a:solidFill>
                  <a:latin typeface="Times New Roman" pitchFamily="18" charset="0"/>
                </a:rPr>
                <a:t>309th Aerospace Mx and Regeneration Group</a:t>
              </a:r>
            </a:p>
          </p:txBody>
        </p:sp>
        <p:sp>
          <p:nvSpPr>
            <p:cNvPr id="7184" name="Rectangle 23"/>
            <p:cNvSpPr>
              <a:spLocks noChangeArrowheads="1"/>
            </p:cNvSpPr>
            <p:nvPr/>
          </p:nvSpPr>
          <p:spPr bwMode="auto">
            <a:xfrm>
              <a:off x="2089150" y="3309938"/>
              <a:ext cx="2078038" cy="331787"/>
            </a:xfrm>
            <a:prstGeom prst="rect">
              <a:avLst/>
            </a:prstGeom>
            <a:gradFill rotWithShape="1">
              <a:gsLst>
                <a:gs pos="0">
                  <a:srgbClr val="003B00"/>
                </a:gs>
                <a:gs pos="50000">
                  <a:srgbClr val="008000"/>
                </a:gs>
                <a:gs pos="100000">
                  <a:srgbClr val="003B00"/>
                </a:gs>
              </a:gsLst>
              <a:lin ang="5400000" scaled="1"/>
            </a:gradFill>
            <a:ln w="28575" algn="ctr">
              <a:solidFill>
                <a:schemeClr val="tx1"/>
              </a:solidFill>
              <a:miter lim="800000"/>
              <a:headEnd/>
              <a:tailEnd/>
            </a:ln>
          </p:spPr>
          <p:txBody>
            <a:bodyPr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pPr algn="ctr">
                <a:buFont typeface="Wingdings" panose="05000000000000000000" pitchFamily="2" charset="2"/>
                <a:buNone/>
              </a:pPr>
              <a:r>
                <a:rPr lang="en-US" altLang="en-US" sz="1100" b="1" dirty="0">
                  <a:solidFill>
                    <a:srgbClr val="FFFFFF"/>
                  </a:solidFill>
                  <a:latin typeface="Times New Roman" panose="02020603050405020304" pitchFamily="18" charset="0"/>
                </a:rPr>
                <a:t>309th Aircraft Mx Group</a:t>
              </a:r>
            </a:p>
          </p:txBody>
        </p:sp>
        <p:sp>
          <p:nvSpPr>
            <p:cNvPr id="7185" name="Rectangle 23"/>
            <p:cNvSpPr>
              <a:spLocks noChangeArrowheads="1"/>
            </p:cNvSpPr>
            <p:nvPr/>
          </p:nvSpPr>
          <p:spPr bwMode="auto">
            <a:xfrm>
              <a:off x="2089150" y="3746500"/>
              <a:ext cx="2078038" cy="331788"/>
            </a:xfrm>
            <a:prstGeom prst="rect">
              <a:avLst/>
            </a:prstGeom>
            <a:gradFill rotWithShape="1">
              <a:gsLst>
                <a:gs pos="0">
                  <a:srgbClr val="003B00"/>
                </a:gs>
                <a:gs pos="50000">
                  <a:srgbClr val="008000"/>
                </a:gs>
                <a:gs pos="100000">
                  <a:srgbClr val="003B00"/>
                </a:gs>
              </a:gsLst>
              <a:lin ang="5400000" scaled="1"/>
            </a:gradFill>
            <a:ln w="28575" algn="ctr">
              <a:solidFill>
                <a:schemeClr val="tx1"/>
              </a:solidFill>
              <a:miter lim="800000"/>
              <a:headEnd/>
              <a:tailEnd/>
            </a:ln>
          </p:spPr>
          <p:txBody>
            <a:bodyPr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pPr algn="ctr">
                <a:buFont typeface="Wingdings" panose="05000000000000000000" pitchFamily="2" charset="2"/>
                <a:buNone/>
              </a:pPr>
              <a:r>
                <a:rPr lang="en-US" altLang="en-US" sz="1100" b="1">
                  <a:solidFill>
                    <a:srgbClr val="FFFFFF"/>
                  </a:solidFill>
                  <a:latin typeface="Times New Roman" panose="02020603050405020304" pitchFamily="18" charset="0"/>
                </a:rPr>
                <a:t>309th Commodities Mx Group</a:t>
              </a:r>
            </a:p>
          </p:txBody>
        </p:sp>
        <p:sp>
          <p:nvSpPr>
            <p:cNvPr id="7186" name="Rectangle 23"/>
            <p:cNvSpPr>
              <a:spLocks noChangeArrowheads="1"/>
            </p:cNvSpPr>
            <p:nvPr/>
          </p:nvSpPr>
          <p:spPr bwMode="auto">
            <a:xfrm>
              <a:off x="2093913" y="4205288"/>
              <a:ext cx="2078037" cy="331787"/>
            </a:xfrm>
            <a:prstGeom prst="rect">
              <a:avLst/>
            </a:prstGeom>
            <a:gradFill rotWithShape="1">
              <a:gsLst>
                <a:gs pos="0">
                  <a:srgbClr val="003B00"/>
                </a:gs>
                <a:gs pos="50000">
                  <a:srgbClr val="008000"/>
                </a:gs>
                <a:gs pos="100000">
                  <a:srgbClr val="003B00"/>
                </a:gs>
              </a:gsLst>
              <a:lin ang="5400000" scaled="1"/>
            </a:gradFill>
            <a:ln w="28575" algn="ctr">
              <a:solidFill>
                <a:schemeClr val="tx1"/>
              </a:solidFill>
              <a:miter lim="800000"/>
              <a:headEnd/>
              <a:tailEnd/>
            </a:ln>
          </p:spPr>
          <p:txBody>
            <a:bodyPr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pPr algn="ctr">
                <a:buFont typeface="Wingdings" panose="05000000000000000000" pitchFamily="2" charset="2"/>
                <a:buNone/>
              </a:pPr>
              <a:r>
                <a:rPr lang="en-US" altLang="en-US" sz="1100" b="1" dirty="0">
                  <a:solidFill>
                    <a:srgbClr val="FFFFFF"/>
                  </a:solidFill>
                  <a:latin typeface="Times New Roman" panose="02020603050405020304" pitchFamily="18" charset="0"/>
                </a:rPr>
                <a:t>309th </a:t>
              </a:r>
              <a:r>
                <a:rPr lang="en-US" altLang="en-US" sz="1100" b="1" dirty="0" smtClean="0">
                  <a:solidFill>
                    <a:srgbClr val="FFFFFF"/>
                  </a:solidFill>
                  <a:latin typeface="Times New Roman" panose="02020603050405020304" pitchFamily="18" charset="0"/>
                </a:rPr>
                <a:t>Electronics MX </a:t>
              </a:r>
              <a:r>
                <a:rPr lang="en-US" altLang="en-US" sz="1100" b="1" dirty="0">
                  <a:solidFill>
                    <a:srgbClr val="FFFFFF"/>
                  </a:solidFill>
                  <a:latin typeface="Times New Roman" panose="02020603050405020304" pitchFamily="18" charset="0"/>
                </a:rPr>
                <a:t>Group</a:t>
              </a:r>
            </a:p>
          </p:txBody>
        </p:sp>
        <p:sp>
          <p:nvSpPr>
            <p:cNvPr id="11" name="Rectangle 23"/>
            <p:cNvSpPr>
              <a:spLocks noChangeArrowheads="1"/>
            </p:cNvSpPr>
            <p:nvPr/>
          </p:nvSpPr>
          <p:spPr bwMode="auto">
            <a:xfrm>
              <a:off x="2089150" y="4645025"/>
              <a:ext cx="2078037" cy="331788"/>
            </a:xfrm>
            <a:prstGeom prst="rect">
              <a:avLst/>
            </a:prstGeom>
            <a:gradFill rotWithShape="1">
              <a:gsLst>
                <a:gs pos="0">
                  <a:srgbClr val="003B00"/>
                </a:gs>
                <a:gs pos="50000">
                  <a:srgbClr val="008000"/>
                </a:gs>
                <a:gs pos="100000">
                  <a:srgbClr val="003B00"/>
                </a:gs>
              </a:gsLst>
              <a:lin ang="5400000" scaled="1"/>
            </a:gradFill>
            <a:ln w="28575" algn="ctr">
              <a:solidFill>
                <a:sysClr val="windowText" lastClr="000000"/>
              </a:solidFill>
              <a:miter lim="800000"/>
              <a:headEnd/>
              <a:tailEnd/>
            </a:ln>
          </p:spPr>
          <p:txBody>
            <a:bodyPr anchor="ctr"/>
            <a:lstStyle/>
            <a:p>
              <a:pPr algn="ctr" fontAlgn="auto">
                <a:spcBef>
                  <a:spcPts val="0"/>
                </a:spcBef>
                <a:spcAft>
                  <a:spcPts val="0"/>
                </a:spcAft>
                <a:defRPr/>
              </a:pPr>
              <a:r>
                <a:rPr lang="en-US" sz="1100" b="1" kern="0" dirty="0" smtClean="0">
                  <a:solidFill>
                    <a:prstClr val="white"/>
                  </a:solidFill>
                  <a:latin typeface="Times New Roman" pitchFamily="18" charset="0"/>
                </a:rPr>
                <a:t>309</a:t>
              </a:r>
              <a:r>
                <a:rPr lang="en-US" sz="1100" b="1" kern="0" baseline="30000" dirty="0" smtClean="0">
                  <a:solidFill>
                    <a:prstClr val="white"/>
                  </a:solidFill>
                  <a:latin typeface="Times New Roman" pitchFamily="18" charset="0"/>
                </a:rPr>
                <a:t>th</a:t>
              </a:r>
              <a:r>
                <a:rPr lang="en-US" sz="1100" b="1" kern="0" dirty="0" smtClean="0">
                  <a:solidFill>
                    <a:prstClr val="white"/>
                  </a:solidFill>
                  <a:latin typeface="Times New Roman" pitchFamily="18" charset="0"/>
                </a:rPr>
                <a:t> Missile Mx </a:t>
              </a:r>
              <a:r>
                <a:rPr lang="en-US" sz="1100" b="1" kern="0" dirty="0">
                  <a:solidFill>
                    <a:prstClr val="white"/>
                  </a:solidFill>
                  <a:latin typeface="Times New Roman" pitchFamily="18" charset="0"/>
                </a:rPr>
                <a:t>Group</a:t>
              </a:r>
            </a:p>
          </p:txBody>
        </p:sp>
        <p:sp>
          <p:nvSpPr>
            <p:cNvPr id="12" name="Rectangle 23"/>
            <p:cNvSpPr>
              <a:spLocks noChangeArrowheads="1"/>
            </p:cNvSpPr>
            <p:nvPr/>
          </p:nvSpPr>
          <p:spPr bwMode="auto">
            <a:xfrm>
              <a:off x="2089150" y="5075238"/>
              <a:ext cx="2078037" cy="331787"/>
            </a:xfrm>
            <a:prstGeom prst="rect">
              <a:avLst/>
            </a:prstGeom>
            <a:gradFill rotWithShape="1">
              <a:gsLst>
                <a:gs pos="0">
                  <a:srgbClr val="003B00"/>
                </a:gs>
                <a:gs pos="50000">
                  <a:srgbClr val="008000"/>
                </a:gs>
                <a:gs pos="100000">
                  <a:srgbClr val="003B00"/>
                </a:gs>
              </a:gsLst>
              <a:lin ang="5400000" scaled="1"/>
            </a:gradFill>
            <a:ln w="28575" algn="ctr">
              <a:solidFill>
                <a:sysClr val="windowText" lastClr="000000"/>
              </a:solidFill>
              <a:miter lim="800000"/>
              <a:headEnd/>
              <a:tailEnd/>
            </a:ln>
          </p:spPr>
          <p:txBody>
            <a:bodyPr anchor="ctr"/>
            <a:lstStyle/>
            <a:p>
              <a:pPr algn="ctr" fontAlgn="auto">
                <a:spcBef>
                  <a:spcPts val="0"/>
                </a:spcBef>
                <a:spcAft>
                  <a:spcPts val="0"/>
                </a:spcAft>
                <a:defRPr/>
              </a:pPr>
              <a:r>
                <a:rPr lang="en-US" sz="1100" b="1" kern="0" dirty="0">
                  <a:solidFill>
                    <a:prstClr val="white"/>
                  </a:solidFill>
                  <a:latin typeface="Times New Roman" pitchFamily="18" charset="0"/>
                </a:rPr>
                <a:t>309th </a:t>
              </a:r>
              <a:r>
                <a:rPr lang="en-US" sz="1100" b="1" kern="0" dirty="0" smtClean="0">
                  <a:solidFill>
                    <a:prstClr val="white"/>
                  </a:solidFill>
                  <a:latin typeface="Times New Roman" pitchFamily="18" charset="0"/>
                </a:rPr>
                <a:t>Mx Support </a:t>
              </a:r>
              <a:r>
                <a:rPr lang="en-US" sz="1100" b="1" kern="0" dirty="0">
                  <a:solidFill>
                    <a:prstClr val="white"/>
                  </a:solidFill>
                  <a:latin typeface="Times New Roman" pitchFamily="18" charset="0"/>
                </a:rPr>
                <a:t>Group</a:t>
              </a:r>
            </a:p>
          </p:txBody>
        </p:sp>
        <p:sp>
          <p:nvSpPr>
            <p:cNvPr id="13" name="Rectangle 23"/>
            <p:cNvSpPr>
              <a:spLocks noChangeArrowheads="1"/>
            </p:cNvSpPr>
            <p:nvPr/>
          </p:nvSpPr>
          <p:spPr bwMode="auto">
            <a:xfrm>
              <a:off x="2098675" y="5513388"/>
              <a:ext cx="2078037" cy="333375"/>
            </a:xfrm>
            <a:prstGeom prst="rect">
              <a:avLst/>
            </a:prstGeom>
            <a:gradFill rotWithShape="1">
              <a:gsLst>
                <a:gs pos="0">
                  <a:srgbClr val="003B00"/>
                </a:gs>
                <a:gs pos="50000">
                  <a:srgbClr val="008000"/>
                </a:gs>
                <a:gs pos="100000">
                  <a:srgbClr val="003B00"/>
                </a:gs>
              </a:gsLst>
              <a:lin ang="5400000" scaled="1"/>
            </a:gradFill>
            <a:ln w="28575" algn="ctr">
              <a:solidFill>
                <a:sysClr val="windowText" lastClr="000000"/>
              </a:solidFill>
              <a:miter lim="800000"/>
              <a:headEnd/>
              <a:tailEnd/>
            </a:ln>
          </p:spPr>
          <p:txBody>
            <a:bodyPr anchor="ctr"/>
            <a:lstStyle/>
            <a:p>
              <a:pPr algn="ctr" fontAlgn="auto">
                <a:spcBef>
                  <a:spcPts val="0"/>
                </a:spcBef>
                <a:spcAft>
                  <a:spcPts val="0"/>
                </a:spcAft>
                <a:defRPr/>
              </a:pPr>
              <a:r>
                <a:rPr lang="en-US" sz="1100" b="1" kern="0" dirty="0">
                  <a:solidFill>
                    <a:prstClr val="white"/>
                  </a:solidFill>
                  <a:latin typeface="Times New Roman" pitchFamily="18" charset="0"/>
                </a:rPr>
                <a:t>309th </a:t>
              </a:r>
              <a:r>
                <a:rPr lang="en-US" sz="1100" b="1" kern="0" dirty="0" smtClean="0">
                  <a:solidFill>
                    <a:prstClr val="white"/>
                  </a:solidFill>
                  <a:latin typeface="Times New Roman" pitchFamily="18" charset="0"/>
                </a:rPr>
                <a:t>Software Eng. </a:t>
              </a:r>
              <a:r>
                <a:rPr lang="en-US" sz="1100" b="1" kern="0" dirty="0">
                  <a:solidFill>
                    <a:prstClr val="white"/>
                  </a:solidFill>
                  <a:latin typeface="Times New Roman" pitchFamily="18" charset="0"/>
                </a:rPr>
                <a:t>Group</a:t>
              </a:r>
            </a:p>
          </p:txBody>
        </p:sp>
        <p:sp>
          <p:nvSpPr>
            <p:cNvPr id="14" name="Rectangle 9"/>
            <p:cNvSpPr>
              <a:spLocks noChangeArrowheads="1"/>
            </p:cNvSpPr>
            <p:nvPr/>
          </p:nvSpPr>
          <p:spPr bwMode="auto">
            <a:xfrm>
              <a:off x="5100637" y="2857500"/>
              <a:ext cx="2078038" cy="331788"/>
            </a:xfrm>
            <a:prstGeom prst="rect">
              <a:avLst/>
            </a:prstGeom>
            <a:gradFill rotWithShape="1">
              <a:gsLst>
                <a:gs pos="0">
                  <a:srgbClr val="003B00"/>
                </a:gs>
                <a:gs pos="50000">
                  <a:srgbClr val="008000"/>
                </a:gs>
                <a:gs pos="100000">
                  <a:srgbClr val="003B00"/>
                </a:gs>
              </a:gsLst>
              <a:lin ang="5400000" scaled="1"/>
            </a:gradFill>
            <a:ln w="28575" algn="ctr">
              <a:solidFill>
                <a:sysClr val="windowText" lastClr="000000"/>
              </a:solidFill>
              <a:miter lim="800000"/>
              <a:headEnd/>
              <a:tailEnd/>
            </a:ln>
          </p:spPr>
          <p:txBody>
            <a:bodyPr anchor="ctr"/>
            <a:lstStyle/>
            <a:p>
              <a:pPr algn="ctr" fontAlgn="auto">
                <a:spcBef>
                  <a:spcPts val="0"/>
                </a:spcBef>
                <a:spcAft>
                  <a:spcPts val="0"/>
                </a:spcAft>
                <a:defRPr/>
              </a:pPr>
              <a:r>
                <a:rPr lang="en-US" sz="1100" b="1" kern="0" dirty="0">
                  <a:solidFill>
                    <a:prstClr val="white"/>
                  </a:solidFill>
                  <a:latin typeface="Times New Roman" pitchFamily="18" charset="0"/>
                </a:rPr>
                <a:t>Chief of Staff</a:t>
              </a:r>
            </a:p>
          </p:txBody>
        </p:sp>
        <p:sp>
          <p:nvSpPr>
            <p:cNvPr id="7191" name="Rectangle 9"/>
            <p:cNvSpPr>
              <a:spLocks noChangeArrowheads="1"/>
            </p:cNvSpPr>
            <p:nvPr/>
          </p:nvSpPr>
          <p:spPr bwMode="auto">
            <a:xfrm>
              <a:off x="5100638" y="3308350"/>
              <a:ext cx="2078037" cy="333375"/>
            </a:xfrm>
            <a:prstGeom prst="rect">
              <a:avLst/>
            </a:prstGeom>
            <a:gradFill rotWithShape="1">
              <a:gsLst>
                <a:gs pos="0">
                  <a:srgbClr val="003B00"/>
                </a:gs>
                <a:gs pos="50000">
                  <a:srgbClr val="008000"/>
                </a:gs>
                <a:gs pos="100000">
                  <a:srgbClr val="003B00"/>
                </a:gs>
              </a:gsLst>
              <a:lin ang="5400000" scaled="1"/>
            </a:gradFill>
            <a:ln w="28575" algn="ctr">
              <a:solidFill>
                <a:schemeClr val="tx1"/>
              </a:solidFill>
              <a:miter lim="800000"/>
              <a:headEnd/>
              <a:tailEnd/>
            </a:ln>
          </p:spPr>
          <p:txBody>
            <a:bodyPr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pPr algn="ctr">
                <a:buFont typeface="Wingdings" panose="05000000000000000000" pitchFamily="2" charset="2"/>
                <a:buNone/>
              </a:pPr>
              <a:r>
                <a:rPr lang="en-US" altLang="en-US" sz="1100" b="1">
                  <a:solidFill>
                    <a:srgbClr val="FFFFFF"/>
                  </a:solidFill>
                  <a:latin typeface="Times New Roman" panose="02020603050405020304" pitchFamily="18" charset="0"/>
                </a:rPr>
                <a:t>Engineering </a:t>
              </a:r>
            </a:p>
          </p:txBody>
        </p:sp>
        <p:sp>
          <p:nvSpPr>
            <p:cNvPr id="7192" name="Rectangle 23"/>
            <p:cNvSpPr>
              <a:spLocks noChangeArrowheads="1"/>
            </p:cNvSpPr>
            <p:nvPr/>
          </p:nvSpPr>
          <p:spPr bwMode="auto">
            <a:xfrm>
              <a:off x="5100638" y="3748088"/>
              <a:ext cx="2078037" cy="333375"/>
            </a:xfrm>
            <a:prstGeom prst="rect">
              <a:avLst/>
            </a:prstGeom>
            <a:gradFill rotWithShape="1">
              <a:gsLst>
                <a:gs pos="0">
                  <a:srgbClr val="003B00"/>
                </a:gs>
                <a:gs pos="50000">
                  <a:srgbClr val="008000"/>
                </a:gs>
                <a:gs pos="100000">
                  <a:srgbClr val="003B00"/>
                </a:gs>
              </a:gsLst>
              <a:lin ang="5400000" scaled="1"/>
            </a:gradFill>
            <a:ln w="28575" algn="ctr">
              <a:solidFill>
                <a:schemeClr val="tx1"/>
              </a:solidFill>
              <a:miter lim="800000"/>
              <a:headEnd/>
              <a:tailEnd/>
            </a:ln>
          </p:spPr>
          <p:txBody>
            <a:bodyPr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pPr algn="ctr">
                <a:buFont typeface="Wingdings" panose="05000000000000000000" pitchFamily="2" charset="2"/>
                <a:buNone/>
              </a:pPr>
              <a:r>
                <a:rPr lang="en-US" altLang="en-US" sz="1100" b="1">
                  <a:solidFill>
                    <a:srgbClr val="FFFFFF"/>
                  </a:solidFill>
                  <a:latin typeface="Times New Roman" panose="02020603050405020304" pitchFamily="18" charset="0"/>
                </a:rPr>
                <a:t>Business Operations</a:t>
              </a:r>
            </a:p>
          </p:txBody>
        </p:sp>
        <p:sp>
          <p:nvSpPr>
            <p:cNvPr id="7193" name="Rectangle 9"/>
            <p:cNvSpPr>
              <a:spLocks noChangeArrowheads="1"/>
            </p:cNvSpPr>
            <p:nvPr/>
          </p:nvSpPr>
          <p:spPr bwMode="auto">
            <a:xfrm>
              <a:off x="5100638" y="4175125"/>
              <a:ext cx="2078037" cy="333375"/>
            </a:xfrm>
            <a:prstGeom prst="rect">
              <a:avLst/>
            </a:prstGeom>
            <a:gradFill rotWithShape="1">
              <a:gsLst>
                <a:gs pos="0">
                  <a:srgbClr val="003B00"/>
                </a:gs>
                <a:gs pos="50000">
                  <a:srgbClr val="008000"/>
                </a:gs>
                <a:gs pos="100000">
                  <a:srgbClr val="003B00"/>
                </a:gs>
              </a:gsLst>
              <a:lin ang="5400000" scaled="1"/>
            </a:gradFill>
            <a:ln w="28575" algn="ctr">
              <a:solidFill>
                <a:schemeClr val="tx1"/>
              </a:solidFill>
              <a:miter lim="800000"/>
              <a:headEnd/>
              <a:tailEnd/>
            </a:ln>
          </p:spPr>
          <p:txBody>
            <a:bodyPr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pPr algn="ctr">
                <a:buFont typeface="Wingdings" panose="05000000000000000000" pitchFamily="2" charset="2"/>
                <a:buNone/>
              </a:pPr>
              <a:endParaRPr lang="en-US" altLang="en-US" sz="1100" b="1">
                <a:solidFill>
                  <a:srgbClr val="FFFFFF"/>
                </a:solidFill>
                <a:latin typeface="Times New Roman" panose="02020603050405020304" pitchFamily="18" charset="0"/>
              </a:endParaRPr>
            </a:p>
            <a:p>
              <a:pPr algn="ctr">
                <a:buFont typeface="Wingdings" panose="05000000000000000000" pitchFamily="2" charset="2"/>
                <a:buNone/>
              </a:pPr>
              <a:r>
                <a:rPr lang="en-US" altLang="en-US" sz="1100" b="1">
                  <a:solidFill>
                    <a:srgbClr val="FFFFFF"/>
                  </a:solidFill>
                  <a:latin typeface="Times New Roman" panose="02020603050405020304" pitchFamily="18" charset="0"/>
                </a:rPr>
                <a:t>Financial Management</a:t>
              </a:r>
            </a:p>
            <a:p>
              <a:pPr algn="ctr">
                <a:buFont typeface="Wingdings" panose="05000000000000000000" pitchFamily="2" charset="2"/>
                <a:buNone/>
              </a:pPr>
              <a:endParaRPr lang="en-US" altLang="en-US" sz="1100" b="1">
                <a:solidFill>
                  <a:srgbClr val="FFFFFF"/>
                </a:solidFill>
                <a:latin typeface="Times New Roman" panose="02020603050405020304" pitchFamily="18" charset="0"/>
              </a:endParaRPr>
            </a:p>
          </p:txBody>
        </p:sp>
        <p:sp>
          <p:nvSpPr>
            <p:cNvPr id="7194" name="Rectangle 9"/>
            <p:cNvSpPr>
              <a:spLocks noChangeArrowheads="1"/>
            </p:cNvSpPr>
            <p:nvPr/>
          </p:nvSpPr>
          <p:spPr bwMode="auto">
            <a:xfrm>
              <a:off x="5100638" y="4643438"/>
              <a:ext cx="2078037" cy="331787"/>
            </a:xfrm>
            <a:prstGeom prst="rect">
              <a:avLst/>
            </a:prstGeom>
            <a:gradFill rotWithShape="1">
              <a:gsLst>
                <a:gs pos="0">
                  <a:srgbClr val="003B00"/>
                </a:gs>
                <a:gs pos="50000">
                  <a:srgbClr val="008000"/>
                </a:gs>
                <a:gs pos="100000">
                  <a:srgbClr val="003B00"/>
                </a:gs>
              </a:gsLst>
              <a:lin ang="5400000" scaled="1"/>
            </a:gradFill>
            <a:ln w="28575" algn="ctr">
              <a:solidFill>
                <a:schemeClr val="tx1"/>
              </a:solidFill>
              <a:miter lim="800000"/>
              <a:headEnd/>
              <a:tailEnd/>
            </a:ln>
          </p:spPr>
          <p:txBody>
            <a:bodyPr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pPr algn="ctr">
                <a:buFont typeface="Wingdings" panose="05000000000000000000" pitchFamily="2" charset="2"/>
                <a:buNone/>
              </a:pPr>
              <a:r>
                <a:rPr lang="en-US" altLang="en-US" sz="1100" b="1">
                  <a:solidFill>
                    <a:srgbClr val="FFFFFF"/>
                  </a:solidFill>
                  <a:latin typeface="Times New Roman" panose="02020603050405020304" pitchFamily="18" charset="0"/>
                </a:rPr>
                <a:t>Inspector General</a:t>
              </a:r>
            </a:p>
          </p:txBody>
        </p:sp>
        <p:sp>
          <p:nvSpPr>
            <p:cNvPr id="7195" name="Rectangle 9"/>
            <p:cNvSpPr>
              <a:spLocks noChangeArrowheads="1"/>
            </p:cNvSpPr>
            <p:nvPr/>
          </p:nvSpPr>
          <p:spPr bwMode="auto">
            <a:xfrm>
              <a:off x="5100638" y="5076825"/>
              <a:ext cx="2078037" cy="333375"/>
            </a:xfrm>
            <a:prstGeom prst="rect">
              <a:avLst/>
            </a:prstGeom>
            <a:gradFill rotWithShape="1">
              <a:gsLst>
                <a:gs pos="0">
                  <a:srgbClr val="003B00"/>
                </a:gs>
                <a:gs pos="50000">
                  <a:srgbClr val="008000"/>
                </a:gs>
                <a:gs pos="100000">
                  <a:srgbClr val="003B00"/>
                </a:gs>
              </a:gsLst>
              <a:lin ang="5400000" scaled="1"/>
            </a:gradFill>
            <a:ln w="28575" algn="ctr">
              <a:solidFill>
                <a:schemeClr val="tx1"/>
              </a:solidFill>
              <a:miter lim="800000"/>
              <a:headEnd/>
              <a:tailEnd/>
            </a:ln>
          </p:spPr>
          <p:txBody>
            <a:bodyPr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pPr algn="ctr">
                <a:buFont typeface="Wingdings" panose="05000000000000000000" pitchFamily="2" charset="2"/>
                <a:buNone/>
              </a:pPr>
              <a:r>
                <a:rPr lang="en-US" altLang="en-US" sz="1100" b="1" dirty="0">
                  <a:solidFill>
                    <a:srgbClr val="FFFFFF"/>
                  </a:solidFill>
                  <a:latin typeface="Times New Roman" panose="02020603050405020304" pitchFamily="18" charset="0"/>
                </a:rPr>
                <a:t>Aerospace </a:t>
              </a:r>
              <a:r>
                <a:rPr lang="en-US" altLang="en-US" sz="1100" b="1" dirty="0" smtClean="0">
                  <a:solidFill>
                    <a:srgbClr val="FFFFFF"/>
                  </a:solidFill>
                  <a:latin typeface="Times New Roman" panose="02020603050405020304" pitchFamily="18" charset="0"/>
                </a:rPr>
                <a:t>Sustainment</a:t>
              </a:r>
              <a:endParaRPr lang="en-US" altLang="en-US" sz="1100" b="1" dirty="0">
                <a:solidFill>
                  <a:srgbClr val="FFFFFF"/>
                </a:solidFill>
                <a:latin typeface="Times New Roman" panose="02020603050405020304" pitchFamily="18" charset="0"/>
              </a:endParaRPr>
            </a:p>
          </p:txBody>
        </p:sp>
        <p:sp>
          <p:nvSpPr>
            <p:cNvPr id="7196" name="Rectangle 23"/>
            <p:cNvSpPr>
              <a:spLocks noChangeArrowheads="1"/>
            </p:cNvSpPr>
            <p:nvPr/>
          </p:nvSpPr>
          <p:spPr bwMode="auto">
            <a:xfrm>
              <a:off x="5100638" y="5511800"/>
              <a:ext cx="2078037" cy="331788"/>
            </a:xfrm>
            <a:prstGeom prst="rect">
              <a:avLst/>
            </a:prstGeom>
            <a:gradFill rotWithShape="1">
              <a:gsLst>
                <a:gs pos="0">
                  <a:srgbClr val="003B00"/>
                </a:gs>
                <a:gs pos="50000">
                  <a:srgbClr val="008000"/>
                </a:gs>
                <a:gs pos="100000">
                  <a:srgbClr val="003B00"/>
                </a:gs>
              </a:gsLst>
              <a:lin ang="5400000" scaled="1"/>
            </a:gradFill>
            <a:ln w="28575" algn="ctr">
              <a:solidFill>
                <a:schemeClr val="tx1"/>
              </a:solidFill>
              <a:miter lim="800000"/>
              <a:headEnd/>
              <a:tailEnd/>
            </a:ln>
          </p:spPr>
          <p:txBody>
            <a:bodyPr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pPr algn="ctr">
                <a:buFont typeface="Wingdings" panose="05000000000000000000" pitchFamily="2" charset="2"/>
                <a:buNone/>
              </a:pPr>
              <a:r>
                <a:rPr lang="en-US" altLang="en-US" sz="1100" b="1">
                  <a:solidFill>
                    <a:srgbClr val="FFFFFF"/>
                  </a:solidFill>
                  <a:latin typeface="Times New Roman" panose="02020603050405020304" pitchFamily="18" charset="0"/>
                </a:rPr>
                <a:t>Quality Assurance</a:t>
              </a:r>
            </a:p>
          </p:txBody>
        </p:sp>
        <p:sp>
          <p:nvSpPr>
            <p:cNvPr id="7197" name="Rectangle 20"/>
            <p:cNvSpPr>
              <a:spLocks noChangeArrowheads="1"/>
            </p:cNvSpPr>
            <p:nvPr/>
          </p:nvSpPr>
          <p:spPr bwMode="auto">
            <a:xfrm>
              <a:off x="5100638" y="5943600"/>
              <a:ext cx="2078037" cy="333375"/>
            </a:xfrm>
            <a:prstGeom prst="rect">
              <a:avLst/>
            </a:prstGeom>
            <a:gradFill rotWithShape="1">
              <a:gsLst>
                <a:gs pos="0">
                  <a:srgbClr val="003B00"/>
                </a:gs>
                <a:gs pos="50000">
                  <a:srgbClr val="008000"/>
                </a:gs>
                <a:gs pos="100000">
                  <a:srgbClr val="003B00"/>
                </a:gs>
              </a:gsLst>
              <a:lin ang="5400000" scaled="1"/>
            </a:gradFill>
            <a:ln w="28575" algn="ctr">
              <a:solidFill>
                <a:schemeClr val="tx1"/>
              </a:solidFill>
              <a:miter lim="800000"/>
              <a:headEnd/>
              <a:tailEnd/>
            </a:ln>
          </p:spPr>
          <p:txBody>
            <a:bodyPr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pPr algn="ctr">
                <a:buFont typeface="Wingdings" panose="05000000000000000000" pitchFamily="2" charset="2"/>
                <a:buNone/>
              </a:pPr>
              <a:r>
                <a:rPr lang="en-US" altLang="en-US" sz="1100" b="1">
                  <a:solidFill>
                    <a:srgbClr val="FFFFFF"/>
                  </a:solidFill>
                  <a:latin typeface="Times New Roman" panose="02020603050405020304" pitchFamily="18" charset="0"/>
                </a:rPr>
                <a:t>Safety</a:t>
              </a:r>
            </a:p>
          </p:txBody>
        </p:sp>
        <p:cxnSp>
          <p:nvCxnSpPr>
            <p:cNvPr id="7198" name="Straight Connector 7173"/>
            <p:cNvCxnSpPr>
              <a:cxnSpLocks noChangeShapeType="1"/>
            </p:cNvCxnSpPr>
            <p:nvPr/>
          </p:nvCxnSpPr>
          <p:spPr bwMode="auto">
            <a:xfrm>
              <a:off x="4648200" y="2727325"/>
              <a:ext cx="0" cy="3382963"/>
            </a:xfrm>
            <a:prstGeom prst="line">
              <a:avLst/>
            </a:prstGeom>
            <a:noFill/>
            <a:ln w="28575" algn="ctr">
              <a:solidFill>
                <a:schemeClr val="tx1"/>
              </a:solidFill>
              <a:miter lim="800000"/>
              <a:headEnd/>
              <a:tailEnd/>
            </a:ln>
            <a:extLst>
              <a:ext uri="{909E8E84-426E-40DD-AFC4-6F175D3DCCD1}">
                <a14:hiddenFill xmlns:a14="http://schemas.microsoft.com/office/drawing/2010/main">
                  <a:noFill/>
                </a14:hiddenFill>
              </a:ext>
            </a:extLst>
          </p:spPr>
        </p:cxnSp>
        <p:cxnSp>
          <p:nvCxnSpPr>
            <p:cNvPr id="7199" name="Straight Connector 7190"/>
            <p:cNvCxnSpPr>
              <a:cxnSpLocks noChangeShapeType="1"/>
              <a:stCxn id="7" idx="3"/>
              <a:endCxn id="14" idx="1"/>
            </p:cNvCxnSpPr>
            <p:nvPr/>
          </p:nvCxnSpPr>
          <p:spPr bwMode="auto">
            <a:xfrm flipV="1">
              <a:off x="4167188" y="3024188"/>
              <a:ext cx="933450" cy="0"/>
            </a:xfrm>
            <a:prstGeom prst="line">
              <a:avLst/>
            </a:prstGeom>
            <a:noFill/>
            <a:ln w="28575" algn="ctr">
              <a:solidFill>
                <a:schemeClr val="tx1"/>
              </a:solidFill>
              <a:miter lim="800000"/>
              <a:headEnd/>
              <a:tailEnd/>
            </a:ln>
            <a:extLst>
              <a:ext uri="{909E8E84-426E-40DD-AFC4-6F175D3DCCD1}">
                <a14:hiddenFill xmlns:a14="http://schemas.microsoft.com/office/drawing/2010/main">
                  <a:noFill/>
                </a14:hiddenFill>
              </a:ext>
            </a:extLst>
          </p:spPr>
        </p:cxnSp>
        <p:cxnSp>
          <p:nvCxnSpPr>
            <p:cNvPr id="7200" name="Straight Connector 7190"/>
            <p:cNvCxnSpPr>
              <a:cxnSpLocks noChangeShapeType="1"/>
            </p:cNvCxnSpPr>
            <p:nvPr/>
          </p:nvCxnSpPr>
          <p:spPr bwMode="auto">
            <a:xfrm flipV="1">
              <a:off x="4167188" y="3498850"/>
              <a:ext cx="933450" cy="0"/>
            </a:xfrm>
            <a:prstGeom prst="line">
              <a:avLst/>
            </a:prstGeom>
            <a:noFill/>
            <a:ln w="28575" algn="ctr">
              <a:solidFill>
                <a:schemeClr val="tx1"/>
              </a:solidFill>
              <a:miter lim="800000"/>
              <a:headEnd/>
              <a:tailEnd/>
            </a:ln>
            <a:extLst>
              <a:ext uri="{909E8E84-426E-40DD-AFC4-6F175D3DCCD1}">
                <a14:hiddenFill xmlns:a14="http://schemas.microsoft.com/office/drawing/2010/main">
                  <a:noFill/>
                </a14:hiddenFill>
              </a:ext>
            </a:extLst>
          </p:spPr>
        </p:cxnSp>
        <p:cxnSp>
          <p:nvCxnSpPr>
            <p:cNvPr id="7201" name="Straight Connector 7190"/>
            <p:cNvCxnSpPr>
              <a:cxnSpLocks noChangeShapeType="1"/>
              <a:stCxn id="13" idx="3"/>
            </p:cNvCxnSpPr>
            <p:nvPr/>
          </p:nvCxnSpPr>
          <p:spPr bwMode="auto">
            <a:xfrm flipV="1">
              <a:off x="4176713" y="5672138"/>
              <a:ext cx="914400" cy="7937"/>
            </a:xfrm>
            <a:prstGeom prst="line">
              <a:avLst/>
            </a:prstGeom>
            <a:noFill/>
            <a:ln w="28575" algn="ctr">
              <a:solidFill>
                <a:schemeClr val="tx1"/>
              </a:solidFill>
              <a:miter lim="800000"/>
              <a:headEnd/>
              <a:tailEnd/>
            </a:ln>
            <a:extLst>
              <a:ext uri="{909E8E84-426E-40DD-AFC4-6F175D3DCCD1}">
                <a14:hiddenFill xmlns:a14="http://schemas.microsoft.com/office/drawing/2010/main">
                  <a:noFill/>
                </a14:hiddenFill>
              </a:ext>
            </a:extLst>
          </p:spPr>
        </p:cxnSp>
        <p:cxnSp>
          <p:nvCxnSpPr>
            <p:cNvPr id="7202" name="Straight Connector 7190"/>
            <p:cNvCxnSpPr>
              <a:cxnSpLocks noChangeShapeType="1"/>
            </p:cNvCxnSpPr>
            <p:nvPr/>
          </p:nvCxnSpPr>
          <p:spPr bwMode="auto">
            <a:xfrm flipV="1">
              <a:off x="4167188" y="5240338"/>
              <a:ext cx="933450" cy="0"/>
            </a:xfrm>
            <a:prstGeom prst="line">
              <a:avLst/>
            </a:prstGeom>
            <a:noFill/>
            <a:ln w="28575" algn="ctr">
              <a:solidFill>
                <a:schemeClr val="tx1"/>
              </a:solidFill>
              <a:miter lim="800000"/>
              <a:headEnd/>
              <a:tailEnd/>
            </a:ln>
            <a:extLst>
              <a:ext uri="{909E8E84-426E-40DD-AFC4-6F175D3DCCD1}">
                <a14:hiddenFill xmlns:a14="http://schemas.microsoft.com/office/drawing/2010/main">
                  <a:noFill/>
                </a14:hiddenFill>
              </a:ext>
            </a:extLst>
          </p:spPr>
        </p:cxnSp>
        <p:cxnSp>
          <p:nvCxnSpPr>
            <p:cNvPr id="7203" name="Straight Connector 7190"/>
            <p:cNvCxnSpPr>
              <a:cxnSpLocks noChangeShapeType="1"/>
            </p:cNvCxnSpPr>
            <p:nvPr/>
          </p:nvCxnSpPr>
          <p:spPr bwMode="auto">
            <a:xfrm flipV="1">
              <a:off x="4176713" y="4822825"/>
              <a:ext cx="933450" cy="0"/>
            </a:xfrm>
            <a:prstGeom prst="line">
              <a:avLst/>
            </a:prstGeom>
            <a:noFill/>
            <a:ln w="28575" algn="ctr">
              <a:solidFill>
                <a:schemeClr val="tx1"/>
              </a:solidFill>
              <a:miter lim="800000"/>
              <a:headEnd/>
              <a:tailEnd/>
            </a:ln>
            <a:extLst>
              <a:ext uri="{909E8E84-426E-40DD-AFC4-6F175D3DCCD1}">
                <a14:hiddenFill xmlns:a14="http://schemas.microsoft.com/office/drawing/2010/main">
                  <a:noFill/>
                </a14:hiddenFill>
              </a:ext>
            </a:extLst>
          </p:spPr>
        </p:cxnSp>
        <p:cxnSp>
          <p:nvCxnSpPr>
            <p:cNvPr id="7204" name="Straight Connector 7190"/>
            <p:cNvCxnSpPr>
              <a:cxnSpLocks noChangeShapeType="1"/>
            </p:cNvCxnSpPr>
            <p:nvPr/>
          </p:nvCxnSpPr>
          <p:spPr bwMode="auto">
            <a:xfrm flipV="1">
              <a:off x="4157663" y="4351338"/>
              <a:ext cx="933450" cy="0"/>
            </a:xfrm>
            <a:prstGeom prst="line">
              <a:avLst/>
            </a:prstGeom>
            <a:noFill/>
            <a:ln w="28575" algn="ctr">
              <a:solidFill>
                <a:schemeClr val="tx1"/>
              </a:solidFill>
              <a:miter lim="800000"/>
              <a:headEnd/>
              <a:tailEnd/>
            </a:ln>
            <a:extLst>
              <a:ext uri="{909E8E84-426E-40DD-AFC4-6F175D3DCCD1}">
                <a14:hiddenFill xmlns:a14="http://schemas.microsoft.com/office/drawing/2010/main">
                  <a:noFill/>
                </a14:hiddenFill>
              </a:ext>
            </a:extLst>
          </p:spPr>
        </p:cxnSp>
        <p:cxnSp>
          <p:nvCxnSpPr>
            <p:cNvPr id="7205" name="Straight Connector 7190"/>
            <p:cNvCxnSpPr>
              <a:cxnSpLocks noChangeShapeType="1"/>
            </p:cNvCxnSpPr>
            <p:nvPr/>
          </p:nvCxnSpPr>
          <p:spPr bwMode="auto">
            <a:xfrm flipV="1">
              <a:off x="4152900" y="3911600"/>
              <a:ext cx="933450" cy="0"/>
            </a:xfrm>
            <a:prstGeom prst="line">
              <a:avLst/>
            </a:prstGeom>
            <a:noFill/>
            <a:ln w="28575" algn="ctr">
              <a:solidFill>
                <a:schemeClr val="tx1"/>
              </a:solidFill>
              <a:miter lim="800000"/>
              <a:headEnd/>
              <a:tailEnd/>
            </a:ln>
            <a:extLst>
              <a:ext uri="{909E8E84-426E-40DD-AFC4-6F175D3DCCD1}">
                <a14:hiddenFill xmlns:a14="http://schemas.microsoft.com/office/drawing/2010/main">
                  <a:noFill/>
                </a14:hiddenFill>
              </a:ext>
            </a:extLst>
          </p:spPr>
        </p:cxnSp>
        <p:cxnSp>
          <p:nvCxnSpPr>
            <p:cNvPr id="7206" name="Straight Connector 7190"/>
            <p:cNvCxnSpPr>
              <a:cxnSpLocks noChangeShapeType="1"/>
            </p:cNvCxnSpPr>
            <p:nvPr/>
          </p:nvCxnSpPr>
          <p:spPr bwMode="auto">
            <a:xfrm>
              <a:off x="4643438" y="6103938"/>
              <a:ext cx="466725" cy="6350"/>
            </a:xfrm>
            <a:prstGeom prst="line">
              <a:avLst/>
            </a:prstGeom>
            <a:noFill/>
            <a:ln w="28575" algn="ctr">
              <a:solidFill>
                <a:schemeClr val="tx1"/>
              </a:solidFill>
              <a:miter lim="800000"/>
              <a:headEnd/>
              <a:tailEnd/>
            </a:ln>
            <a:extLst>
              <a:ext uri="{909E8E84-426E-40DD-AFC4-6F175D3DCCD1}">
                <a14:hiddenFill xmlns:a14="http://schemas.microsoft.com/office/drawing/2010/main">
                  <a:noFill/>
                </a14:hiddenFill>
              </a:ext>
            </a:extLst>
          </p:spPr>
        </p:cxnSp>
      </p:grpSp>
      <p:sp>
        <p:nvSpPr>
          <p:cNvPr id="2" name="Rectangle 1"/>
          <p:cNvSpPr/>
          <p:nvPr/>
        </p:nvSpPr>
        <p:spPr>
          <a:xfrm>
            <a:off x="4784279" y="6529096"/>
            <a:ext cx="2194832" cy="307777"/>
          </a:xfrm>
          <a:prstGeom prst="rect">
            <a:avLst/>
          </a:prstGeom>
        </p:spPr>
        <p:txBody>
          <a:bodyPr wrap="none">
            <a:spAutoFit/>
          </a:bodyPr>
          <a:lstStyle/>
          <a:p>
            <a:r>
              <a:rPr lang="en-US" altLang="en-US" b="1" i="1" dirty="0">
                <a:latin typeface="Times New Roman" panose="02020603050405020304" pitchFamily="18" charset="0"/>
              </a:rPr>
              <a:t>Built Right, Ready to Fight</a:t>
            </a:r>
          </a:p>
        </p:txBody>
      </p:sp>
    </p:spTree>
    <p:extLst>
      <p:ext uri="{BB962C8B-B14F-4D97-AF65-F5344CB8AC3E}">
        <p14:creationId xmlns:p14="http://schemas.microsoft.com/office/powerpoint/2010/main" val="6169596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Holder 4"/>
          <p:cNvSpPr>
            <a:spLocks noGrp="1"/>
          </p:cNvSpPr>
          <p:nvPr>
            <p:ph type="ftr" sz="quarter" idx="5"/>
          </p:nvPr>
        </p:nvSpPr>
        <p:spPr>
          <a:xfrm>
            <a:off x="5060454" y="6550445"/>
            <a:ext cx="2052042" cy="215444"/>
          </a:xfrm>
          <a:prstGeom prst="rect">
            <a:avLst/>
          </a:prstGeom>
        </p:spPr>
        <p:txBody>
          <a:bodyPr wrap="square" lIns="0" tIns="0" rIns="0" bIns="0">
            <a:spAutoFit/>
          </a:bodyPr>
          <a:lstStyle>
            <a:lvl1pPr>
              <a:defRPr sz="1600" b="1" i="1">
                <a:solidFill>
                  <a:schemeClr val="tx1"/>
                </a:solidFill>
                <a:latin typeface="Century Schoolbook"/>
                <a:cs typeface="Century Schoolbook"/>
              </a:defRPr>
            </a:lvl1pPr>
          </a:lstStyle>
          <a:p>
            <a:pPr marL="12700" fontAlgn="auto">
              <a:spcBef>
                <a:spcPts val="0"/>
              </a:spcBef>
              <a:spcAft>
                <a:spcPts val="0"/>
              </a:spcAft>
            </a:pPr>
            <a:r>
              <a:rPr lang="en-US" sz="1400" spc="-15" dirty="0">
                <a:solidFill>
                  <a:prstClr val="black"/>
                </a:solidFill>
                <a:latin typeface="Times New Roman" panose="02020603050405020304" pitchFamily="18" charset="0"/>
                <a:cs typeface="Times New Roman" panose="02020603050405020304" pitchFamily="18" charset="0"/>
              </a:rPr>
              <a:t>Built Right, Ready to Fight</a:t>
            </a:r>
            <a:endParaRPr lang="en-US" sz="1400" spc="-10" dirty="0">
              <a:solidFill>
                <a:prstClr val="black"/>
              </a:solidFill>
              <a:latin typeface="Times New Roman" panose="02020603050405020304" pitchFamily="18" charset="0"/>
              <a:cs typeface="Times New Roman" panose="02020603050405020304" pitchFamily="18" charset="0"/>
            </a:endParaRPr>
          </a:p>
        </p:txBody>
      </p:sp>
      <p:sp>
        <p:nvSpPr>
          <p:cNvPr id="33" name="Rectangle 2"/>
          <p:cNvSpPr txBox="1">
            <a:spLocks noChangeArrowheads="1"/>
          </p:cNvSpPr>
          <p:nvPr/>
        </p:nvSpPr>
        <p:spPr>
          <a:xfrm>
            <a:off x="3598612" y="-9605"/>
            <a:ext cx="4994774" cy="1269972"/>
          </a:xfrm>
          <a:prstGeom prst="rect">
            <a:avLst/>
          </a:prstGeom>
        </p:spPr>
        <p:txBody>
          <a:bodyPr/>
          <a:lstStyle/>
          <a:p>
            <a:pPr algn="ctr">
              <a:defRPr/>
            </a:pPr>
            <a:r>
              <a:rPr lang="en-US" sz="3600" b="1" kern="0" dirty="0">
                <a:effectLst>
                  <a:outerShdw blurRad="50800" dist="38100" dir="2700000" algn="tl" rotWithShape="0">
                    <a:prstClr val="black">
                      <a:alpha val="40000"/>
                    </a:prstClr>
                  </a:outerShdw>
                </a:effectLst>
                <a:latin typeface="Arial"/>
              </a:rPr>
              <a:t>OO-ALC</a:t>
            </a:r>
          </a:p>
          <a:p>
            <a:pPr algn="ctr">
              <a:defRPr/>
            </a:pPr>
            <a:r>
              <a:rPr lang="en-US" sz="3600" b="1" kern="0" dirty="0">
                <a:effectLst>
                  <a:outerShdw blurRad="50800" dist="38100" dir="2700000" algn="tl" rotWithShape="0">
                    <a:prstClr val="black">
                      <a:alpha val="40000"/>
                    </a:prstClr>
                  </a:outerShdw>
                </a:effectLst>
                <a:latin typeface="Arial"/>
              </a:rPr>
              <a:t>Operating Locations</a:t>
            </a:r>
            <a:r>
              <a:rPr lang="en-US" sz="3600" b="1" i="1" kern="0" dirty="0">
                <a:solidFill>
                  <a:srgbClr val="151C77"/>
                </a:solidFill>
                <a:latin typeface="Arial"/>
              </a:rPr>
              <a:t/>
            </a:r>
            <a:br>
              <a:rPr lang="en-US" sz="3600" b="1" i="1" kern="0" dirty="0">
                <a:solidFill>
                  <a:srgbClr val="151C77"/>
                </a:solidFill>
                <a:latin typeface="Arial"/>
              </a:rPr>
            </a:br>
            <a:endParaRPr lang="en-US" sz="1800" b="1" i="1" kern="0" dirty="0">
              <a:solidFill>
                <a:srgbClr val="FF0000"/>
              </a:solidFill>
              <a:latin typeface="Arial"/>
            </a:endParaRPr>
          </a:p>
        </p:txBody>
      </p:sp>
      <p:pic>
        <p:nvPicPr>
          <p:cNvPr id="3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4175" y="1371601"/>
            <a:ext cx="888365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Bold Stripes">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Bold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USAF(Unclas)">
  <a:themeElements>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old Stripes">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Bold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old Stripes">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Bold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UserField1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DF0F182EC4433419634AF99A28AF565" ma:contentTypeVersion="4" ma:contentTypeDescription="Create a new document." ma:contentTypeScope="" ma:versionID="1c16fc2985175c4c08562eb95b740b5c">
  <xsd:schema xmlns:xsd="http://www.w3.org/2001/XMLSchema" xmlns:xs="http://www.w3.org/2001/XMLSchema" xmlns:p="http://schemas.microsoft.com/office/2006/metadata/properties" xmlns:ns1="http://schemas.microsoft.com/sharepoint/v3" targetNamespace="http://schemas.microsoft.com/office/2006/metadata/properties" ma:root="true" ma:fieldsID="7ca602a8719748a64ec2344f22700584" ns1:_="">
    <xsd:import namespace="http://schemas.microsoft.com/sharepoint/v3"/>
    <xsd:element name="properties">
      <xsd:complexType>
        <xsd:sequence>
          <xsd:element name="documentManagement">
            <xsd:complexType>
              <xsd:all>
                <xsd:element ref="ns1:UserField1"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serField1" ma:index="8" nillable="true" ma:displayName="Size" ma:description="" ma:internalName="UserField1">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30A17A-8DC1-476A-8525-55ECC43362E6}">
  <ds:schemaRefs>
    <ds:schemaRef ds:uri="http://schemas.microsoft.com/sharepoint/v3/contenttype/forms"/>
  </ds:schemaRefs>
</ds:datastoreItem>
</file>

<file path=customXml/itemProps2.xml><?xml version="1.0" encoding="utf-8"?>
<ds:datastoreItem xmlns:ds="http://schemas.openxmlformats.org/officeDocument/2006/customXml" ds:itemID="{68462F67-9B08-4F32-826C-233148D4193C}">
  <ds:schemaRefs>
    <ds:schemaRef ds:uri="http://purl.org/dc/elements/1.1/"/>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DFBD01BA-9E02-4BC4-9977-675EDB6A7C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64459</TotalTime>
  <Words>2391</Words>
  <Application>Microsoft Office PowerPoint</Application>
  <PresentationFormat>Widescreen</PresentationFormat>
  <Paragraphs>409</Paragraphs>
  <Slides>24</Slides>
  <Notes>19</Notes>
  <HiddenSlides>0</HiddenSlides>
  <MMClips>1</MMClips>
  <ScaleCrop>false</ScaleCrop>
  <HeadingPairs>
    <vt:vector size="8" baseType="variant">
      <vt:variant>
        <vt:lpstr>Fonts Used</vt:lpstr>
      </vt:variant>
      <vt:variant>
        <vt:i4>8</vt:i4>
      </vt:variant>
      <vt:variant>
        <vt:lpstr>Theme</vt:lpstr>
      </vt:variant>
      <vt:variant>
        <vt:i4>7</vt:i4>
      </vt:variant>
      <vt:variant>
        <vt:lpstr>Embedded OLE Servers</vt:lpstr>
      </vt:variant>
      <vt:variant>
        <vt:i4>1</vt:i4>
      </vt:variant>
      <vt:variant>
        <vt:lpstr>Slide Titles</vt:lpstr>
      </vt:variant>
      <vt:variant>
        <vt:i4>24</vt:i4>
      </vt:variant>
    </vt:vector>
  </HeadingPairs>
  <TitlesOfParts>
    <vt:vector size="40" baseType="lpstr">
      <vt:lpstr>Arial</vt:lpstr>
      <vt:lpstr>Calibri</vt:lpstr>
      <vt:lpstr>Century Schoolbook</vt:lpstr>
      <vt:lpstr>Comic Sans MS</vt:lpstr>
      <vt:lpstr>Imprint MT Shadow</vt:lpstr>
      <vt:lpstr>Times New Roman</vt:lpstr>
      <vt:lpstr>Verdana</vt:lpstr>
      <vt:lpstr>Wingdings</vt:lpstr>
      <vt:lpstr>1_Bold Stripes</vt:lpstr>
      <vt:lpstr>3_Default Design</vt:lpstr>
      <vt:lpstr>4_Office Theme</vt:lpstr>
      <vt:lpstr>USAF(Unclas)</vt:lpstr>
      <vt:lpstr>Bold Stripes</vt:lpstr>
      <vt:lpstr>2_Bold Stripes</vt:lpstr>
      <vt:lpstr>Office Theme</vt:lpstr>
      <vt:lpstr>Worksheet</vt:lpstr>
      <vt:lpstr>PowerPoint Presentation</vt:lpstr>
      <vt:lpstr>Mission Briefing</vt:lpstr>
      <vt:lpstr>Mission Briefing</vt:lpstr>
      <vt:lpstr>AFMC</vt:lpstr>
      <vt:lpstr>Air Force Sustainment Center</vt:lpstr>
      <vt:lpstr>AFSC Generates  Combat Power</vt:lpstr>
      <vt:lpstr>PowerPoint Presentation</vt:lpstr>
      <vt:lpstr>OO-ALC Organization</vt:lpstr>
      <vt:lpstr>PowerPoint Presentation</vt:lpstr>
      <vt:lpstr>OO-ALC Mission, Vision, Motto </vt:lpstr>
      <vt:lpstr>OO-ALC Goals </vt:lpstr>
      <vt:lpstr>PowerPoint Presentation</vt:lpstr>
      <vt:lpstr>OO-ALC Demographics</vt:lpstr>
      <vt:lpstr>PowerPoint Presentation</vt:lpstr>
      <vt:lpstr>PowerPoint Presentation</vt:lpstr>
      <vt:lpstr>PowerPoint Presentation</vt:lpstr>
      <vt:lpstr>309th Electronics Maintenance Group</vt:lpstr>
      <vt:lpstr>PowerPoint Presentation</vt:lpstr>
      <vt:lpstr>PowerPoint Presentation</vt:lpstr>
      <vt:lpstr>PowerPoint Presentation</vt:lpstr>
      <vt:lpstr>Team Hill AFB Depends on Higher Education to Recruit and Retain </vt:lpstr>
      <vt:lpstr>PowerPoint Presentation</vt:lpstr>
      <vt:lpstr>Continued Partnership</vt:lpstr>
      <vt:lpstr>PowerPoint Presentation</vt:lpstr>
    </vt:vector>
  </TitlesOfParts>
  <Company>HQ USAF/______, Pentagon, DC 20330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Mokrovich, Justin P Maj MIL USAF AF/CVAS</dc:creator>
  <cp:lastModifiedBy>LLOYD, ALEX R CIV USAF AFMC OO-ALC/OMO</cp:lastModifiedBy>
  <cp:revision>4276</cp:revision>
  <cp:lastPrinted>2019-10-03T17:41:17Z</cp:lastPrinted>
  <dcterms:created xsi:type="dcterms:W3CDTF">2000-04-26T18:38:01Z</dcterms:created>
  <dcterms:modified xsi:type="dcterms:W3CDTF">2019-10-03T17:57:14Z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0x0101003DF0F182EC4433419634AF99A28AF565</vt:lpwstr>
  </property>
  <property fmtid="{D5CDD505-2E9C-101B-9397-08002B2CF9AE}" pid="3" name="TemplateUrl">
    <vt:lpwstr/>
  </property>
  <property fmtid="{D5CDD505-2E9C-101B-9397-08002B2CF9AE}" pid="4" name="Order">
    <vt:r8>794000</vt:r8>
  </property>
  <property fmtid="{D5CDD505-2E9C-101B-9397-08002B2CF9AE}" pid="5" name="URL">
    <vt:lpwstr/>
  </property>
  <property fmtid="{D5CDD505-2E9C-101B-9397-08002B2CF9AE}" pid="6" name="xd_ProgID">
    <vt:lpwstr/>
  </property>
</Properties>
</file>